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74" r:id="rId4"/>
    <p:sldId id="277" r:id="rId5"/>
    <p:sldId id="278" r:id="rId6"/>
    <p:sldId id="279" r:id="rId7"/>
    <p:sldId id="280" r:id="rId8"/>
    <p:sldId id="281" r:id="rId9"/>
    <p:sldId id="285" r:id="rId10"/>
    <p:sldId id="286" r:id="rId11"/>
    <p:sldId id="290" r:id="rId12"/>
    <p:sldId id="294" r:id="rId13"/>
    <p:sldId id="297" r:id="rId14"/>
    <p:sldId id="298" r:id="rId15"/>
    <p:sldId id="302" r:id="rId16"/>
    <p:sldId id="305" r:id="rId17"/>
    <p:sldId id="304" r:id="rId18"/>
    <p:sldId id="273" r:id="rId19"/>
    <p:sldId id="272" r:id="rId20"/>
    <p:sldId id="275" r:id="rId21"/>
    <p:sldId id="276" r:id="rId22"/>
    <p:sldId id="282" r:id="rId23"/>
    <p:sldId id="283" r:id="rId24"/>
    <p:sldId id="284" r:id="rId25"/>
    <p:sldId id="287" r:id="rId26"/>
    <p:sldId id="288" r:id="rId27"/>
    <p:sldId id="289" r:id="rId28"/>
    <p:sldId id="291" r:id="rId29"/>
    <p:sldId id="292" r:id="rId30"/>
    <p:sldId id="295" r:id="rId31"/>
    <p:sldId id="296" r:id="rId32"/>
    <p:sldId id="299" r:id="rId33"/>
    <p:sldId id="300" r:id="rId34"/>
    <p:sldId id="301" r:id="rId35"/>
    <p:sldId id="303" r:id="rId36"/>
    <p:sldId id="306" r:id="rId37"/>
    <p:sldId id="307" r:id="rId38"/>
    <p:sldId id="308" r:id="rId39"/>
    <p:sldId id="311" r:id="rId40"/>
    <p:sldId id="315" r:id="rId41"/>
    <p:sldId id="309" r:id="rId42"/>
    <p:sldId id="310" r:id="rId43"/>
    <p:sldId id="312" r:id="rId44"/>
    <p:sldId id="313" r:id="rId45"/>
    <p:sldId id="314" r:id="rId46"/>
    <p:sldId id="316" r:id="rId47"/>
    <p:sldId id="317" r:id="rId48"/>
    <p:sldId id="318" r:id="rId49"/>
    <p:sldId id="319" r:id="rId50"/>
    <p:sldId id="336" r:id="rId51"/>
    <p:sldId id="337" r:id="rId52"/>
    <p:sldId id="338" r:id="rId53"/>
    <p:sldId id="342" r:id="rId54"/>
    <p:sldId id="343" r:id="rId55"/>
    <p:sldId id="348" r:id="rId56"/>
    <p:sldId id="320" r:id="rId57"/>
    <p:sldId id="321" r:id="rId58"/>
    <p:sldId id="322" r:id="rId59"/>
    <p:sldId id="323" r:id="rId60"/>
    <p:sldId id="324" r:id="rId61"/>
    <p:sldId id="325" r:id="rId62"/>
    <p:sldId id="326" r:id="rId63"/>
    <p:sldId id="328" r:id="rId64"/>
    <p:sldId id="329" r:id="rId65"/>
    <p:sldId id="330" r:id="rId66"/>
    <p:sldId id="331" r:id="rId67"/>
    <p:sldId id="332" r:id="rId68"/>
    <p:sldId id="333" r:id="rId69"/>
    <p:sldId id="334" r:id="rId70"/>
    <p:sldId id="335" r:id="rId71"/>
    <p:sldId id="339" r:id="rId72"/>
    <p:sldId id="376" r:id="rId73"/>
    <p:sldId id="341" r:id="rId74"/>
    <p:sldId id="340" r:id="rId75"/>
    <p:sldId id="344" r:id="rId76"/>
    <p:sldId id="345" r:id="rId77"/>
    <p:sldId id="346" r:id="rId78"/>
    <p:sldId id="347" r:id="rId79"/>
    <p:sldId id="349" r:id="rId80"/>
    <p:sldId id="354" r:id="rId81"/>
    <p:sldId id="357" r:id="rId82"/>
    <p:sldId id="360" r:id="rId83"/>
    <p:sldId id="366" r:id="rId84"/>
    <p:sldId id="369" r:id="rId85"/>
    <p:sldId id="350" r:id="rId86"/>
    <p:sldId id="351" r:id="rId87"/>
    <p:sldId id="352" r:id="rId88"/>
    <p:sldId id="377" r:id="rId89"/>
    <p:sldId id="353" r:id="rId90"/>
    <p:sldId id="355" r:id="rId91"/>
    <p:sldId id="356" r:id="rId92"/>
    <p:sldId id="358" r:id="rId93"/>
    <p:sldId id="359" r:id="rId94"/>
    <p:sldId id="361" r:id="rId95"/>
    <p:sldId id="362" r:id="rId96"/>
    <p:sldId id="363" r:id="rId97"/>
    <p:sldId id="364" r:id="rId98"/>
    <p:sldId id="365" r:id="rId99"/>
    <p:sldId id="367" r:id="rId100"/>
    <p:sldId id="368" r:id="rId101"/>
    <p:sldId id="370" r:id="rId102"/>
    <p:sldId id="371" r:id="rId103"/>
    <p:sldId id="372" r:id="rId104"/>
    <p:sldId id="373" r:id="rId105"/>
    <p:sldId id="374" r:id="rId106"/>
    <p:sldId id="375" r:id="rId107"/>
    <p:sldId id="270" r:id="rId10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427"/>
    <a:srgbClr val="0000FF"/>
    <a:srgbClr val="14183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1" d="100"/>
          <a:sy n="111" d="100"/>
        </p:scale>
        <p:origin x="5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31823F-C096-C28D-03ED-A2B1AEDC661C}"/>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8A1AFDC8-28CB-4D03-6613-F60531F35AEB}"/>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227D6-FCC8-17DE-2977-C1355995900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7DBF339B-EB9A-35B1-26DA-597B391CDCE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5F9D1-C38A-B7E2-F77F-B4DB20586A86}"/>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C289572F-A2C6-5759-D062-9775F736F14C}"/>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5C943-DBBB-FD21-F96E-FA3DCCAF2736}"/>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290587FD-2241-9FAE-0B83-C4F1A8CBE6A7}"/>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44DA1-140C-F634-633C-88E49932B08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7F59B3EA-70B3-CCAC-AA9D-953C03013B56}"/>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D426B-B642-4C33-5648-D168F31EFAE9}"/>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A13815B7-3C8B-E303-67BB-948EFC09119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55890-A863-E416-979C-6B9B5308DCC4}"/>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8" name="Footer Placeholder 7">
            <a:extLst>
              <a:ext uri="{FF2B5EF4-FFF2-40B4-BE49-F238E27FC236}">
                <a16:creationId xmlns:a16="http://schemas.microsoft.com/office/drawing/2014/main" id="{76B9AD17-7E41-FF4A-325B-55DC8E6B498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839D6D68-27C7-044E-1826-8CEFBB53703B}"/>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4" name="Footer Placeholder 3">
            <a:extLst>
              <a:ext uri="{FF2B5EF4-FFF2-40B4-BE49-F238E27FC236}">
                <a16:creationId xmlns:a16="http://schemas.microsoft.com/office/drawing/2014/main" id="{1B3A62E1-0CF8-5C8F-6179-3D967C91208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A90040-99EE-77B6-56FB-FF6C0325FCAF}"/>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3" name="Footer Placeholder 2">
            <a:extLst>
              <a:ext uri="{FF2B5EF4-FFF2-40B4-BE49-F238E27FC236}">
                <a16:creationId xmlns:a16="http://schemas.microsoft.com/office/drawing/2014/main" id="{370A27A0-A5DE-1444-964F-6F6E5F5DC33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89217-5582-CCDC-23C4-1C4ABA38D0C7}"/>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EC9B361E-E229-FA91-A818-68EDF3A2BEB7}"/>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10F7E-E94B-DB96-4320-DAC3DFD5F5D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5B1D2946-65F2-2F5F-FE4D-E13D69EC82B8}"/>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19239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TextBox 6">
            <a:extLst>
              <a:ext uri="{FF2B5EF4-FFF2-40B4-BE49-F238E27FC236}">
                <a16:creationId xmlns:a16="http://schemas.microsoft.com/office/drawing/2014/main"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id="{94C46408-644A-5A7C-EF1B-835D5DC65FE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www.arrl.org/band-plan" TargetMode="Externa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www.arrl.org/contest-calendar"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hamuniverse.com/atvfastscantv.html" TargetMode="External"/><Relationship Id="rId2" Type="http://schemas.openxmlformats.org/officeDocument/2006/relationships/hyperlink" Target="http://www.arrl.org/atv-fast-scan-amateur-television"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arrl.org/band-plan"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repeaterbook.com/" TargetMode="External"/><Relationship Id="rId2" Type="http://schemas.openxmlformats.org/officeDocument/2006/relationships/hyperlink" Target="http://www.arrl.org/"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C5A2C7-B21D-793F-B110-AFE4CDFE80FC}"/>
              </a:ext>
            </a:extLst>
          </p:cNvPr>
          <p:cNvGrpSpPr/>
          <p:nvPr/>
        </p:nvGrpSpPr>
        <p:grpSpPr>
          <a:xfrm>
            <a:off x="108700" y="4198738"/>
            <a:ext cx="12083300" cy="2659262"/>
            <a:chOff x="108700" y="4198738"/>
            <a:chExt cx="12083300" cy="2659262"/>
          </a:xfrm>
        </p:grpSpPr>
        <p:pic>
          <p:nvPicPr>
            <p:cNvPr id="11" name="Picture 10">
              <a:extLst>
                <a:ext uri="{FF2B5EF4-FFF2-40B4-BE49-F238E27FC236}">
                  <a16:creationId xmlns:a16="http://schemas.microsoft.com/office/drawing/2014/main" id="{C5209F51-8AA7-959C-9B8D-71A9F2C60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pic>
        <p:nvPicPr>
          <p:cNvPr id="4" name="Picture 3">
            <a:extLst>
              <a:ext uri="{FF2B5EF4-FFF2-40B4-BE49-F238E27FC236}">
                <a16:creationId xmlns:a16="http://schemas.microsoft.com/office/drawing/2014/main" id="{02A65347-6DF5-4A4B-1318-9C5941719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Tree>
    <p:extLst>
      <p:ext uri="{BB962C8B-B14F-4D97-AF65-F5344CB8AC3E}">
        <p14:creationId xmlns:p14="http://schemas.microsoft.com/office/powerpoint/2010/main" val="757521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0BE4D-1425-88DD-D8DA-C6BB16765CA3}"/>
              </a:ext>
            </a:extLst>
          </p:cNvPr>
          <p:cNvSpPr>
            <a:spLocks noGrp="1"/>
          </p:cNvSpPr>
          <p:nvPr>
            <p:ph type="title"/>
          </p:nvPr>
        </p:nvSpPr>
        <p:spPr/>
        <p:txBody>
          <a:bodyPr/>
          <a:lstStyle/>
          <a:p>
            <a:r>
              <a:rPr lang="en-US" dirty="0"/>
              <a:t>Making Contacts on Simplex Channels</a:t>
            </a:r>
          </a:p>
        </p:txBody>
      </p:sp>
      <p:sp>
        <p:nvSpPr>
          <p:cNvPr id="3" name="Content Placeholder 2">
            <a:extLst>
              <a:ext uri="{FF2B5EF4-FFF2-40B4-BE49-F238E27FC236}">
                <a16:creationId xmlns:a16="http://schemas.microsoft.com/office/drawing/2014/main" id="{BED0D3AA-07C9-CE77-577A-5F0EB71E9671}"/>
              </a:ext>
            </a:extLst>
          </p:cNvPr>
          <p:cNvSpPr>
            <a:spLocks noGrp="1"/>
          </p:cNvSpPr>
          <p:nvPr>
            <p:ph idx="1"/>
          </p:nvPr>
        </p:nvSpPr>
        <p:spPr/>
        <p:txBody>
          <a:bodyPr>
            <a:normAutofit/>
          </a:bodyPr>
          <a:lstStyle/>
          <a:p>
            <a:r>
              <a:rPr lang="en-US" dirty="0"/>
              <a:t>Simplex channels are conveniently located between bands of repeater input and output channels</a:t>
            </a:r>
          </a:p>
          <a:p>
            <a:r>
              <a:rPr lang="en-US" dirty="0"/>
              <a:t>It’s often quite easy to make contact directly, without use of a repeater … avoids occupying or “tying up” a repeater</a:t>
            </a:r>
          </a:p>
          <a:p>
            <a:r>
              <a:rPr lang="en-US" dirty="0"/>
              <a:t>Many radios have a </a:t>
            </a:r>
            <a:r>
              <a:rPr lang="en-US" i="1" dirty="0">
                <a:solidFill>
                  <a:srgbClr val="DA3427"/>
                </a:solidFill>
              </a:rPr>
              <a:t>reverse</a:t>
            </a:r>
            <a:r>
              <a:rPr lang="en-US" dirty="0"/>
              <a:t> split function that swaps transmit and receive frequencies, enabling you to listen for the other station on the repeater’s input frequency</a:t>
            </a:r>
          </a:p>
          <a:p>
            <a:r>
              <a:rPr lang="en-US" dirty="0"/>
              <a:t>The </a:t>
            </a:r>
            <a:r>
              <a:rPr lang="en-US" i="1" dirty="0">
                <a:solidFill>
                  <a:srgbClr val="DA3427"/>
                </a:solidFill>
              </a:rPr>
              <a:t>national simplex calling frequency </a:t>
            </a:r>
            <a:r>
              <a:rPr lang="en-US" dirty="0"/>
              <a:t>on 2 meters is 146.52 MHz</a:t>
            </a:r>
          </a:p>
          <a:p>
            <a:pPr lvl="1"/>
            <a:r>
              <a:rPr lang="en-US" dirty="0"/>
              <a:t>70 cm it is 446.00 MHz</a:t>
            </a:r>
          </a:p>
          <a:p>
            <a:pPr lvl="1"/>
            <a:r>
              <a:rPr lang="en-US" dirty="0"/>
              <a:t>Most amateur bands have a calling frequency (</a:t>
            </a:r>
            <a:r>
              <a:rPr lang="en-US" dirty="0">
                <a:hlinkClick r:id="rId2"/>
              </a:rPr>
              <a:t>www.arrl.org/band-plan</a:t>
            </a:r>
            <a:r>
              <a:rPr lang="en-US" dirty="0"/>
              <a:t>)</a:t>
            </a:r>
          </a:p>
          <a:p>
            <a:pPr lvl="1"/>
            <a:endParaRPr lang="en-US" dirty="0"/>
          </a:p>
          <a:p>
            <a:endParaRPr lang="en-US" dirty="0"/>
          </a:p>
        </p:txBody>
      </p:sp>
    </p:spTree>
    <p:extLst>
      <p:ext uri="{BB962C8B-B14F-4D97-AF65-F5344CB8AC3E}">
        <p14:creationId xmlns:p14="http://schemas.microsoft.com/office/powerpoint/2010/main" val="314987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are inputs to a satellite tracking program?</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satellite transmitted power</a:t>
            </a:r>
          </a:p>
          <a:p>
            <a:r>
              <a:t>The Keplerian elements</a:t>
            </a:r>
          </a:p>
          <a:p>
            <a:r>
              <a:t>The last observed time of zero Doppler shift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T8B06 B 6-24</a:t>
            </a:r>
          </a:p>
        </p:txBody>
      </p:sp>
    </p:spTree>
    <p:extLst>
      <p:ext uri="{BB962C8B-B14F-4D97-AF65-F5344CB8AC3E}">
        <p14:creationId xmlns:p14="http://schemas.microsoft.com/office/powerpoint/2010/main" val="157811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telemetry information is typically transmitted by satellite beacons?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signal strength of received signals</a:t>
            </a:r>
          </a:p>
          <a:p>
            <a:r>
              <a:t>Time of day accurate to plus or minus 1/10 second</a:t>
            </a:r>
          </a:p>
          <a:p>
            <a:r>
              <a:t>Health and status of the satellite</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T8B01 C 6-24</a:t>
            </a:r>
          </a:p>
        </p:txBody>
      </p:sp>
    </p:spTree>
    <p:extLst>
      <p:ext uri="{BB962C8B-B14F-4D97-AF65-F5344CB8AC3E}">
        <p14:creationId xmlns:p14="http://schemas.microsoft.com/office/powerpoint/2010/main" val="12558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impact of using excessive effective radiated power on a satellite uplink?</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Possibility of commanding the satellite to an improper mode</a:t>
            </a:r>
          </a:p>
          <a:p>
            <a:r>
              <a:t>Blocking access by other users</a:t>
            </a:r>
          </a:p>
          <a:p>
            <a:r>
              <a:t>Overloading the satellite batteries</a:t>
            </a:r>
          </a:p>
          <a:p>
            <a:r>
              <a:t>Possibility of rebooting the satellite control computer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T8B02 B 6-24</a:t>
            </a:r>
          </a:p>
        </p:txBody>
      </p:sp>
    </p:spTree>
    <p:extLst>
      <p:ext uri="{BB962C8B-B14F-4D97-AF65-F5344CB8AC3E}">
        <p14:creationId xmlns:p14="http://schemas.microsoft.com/office/powerpoint/2010/main" val="406997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mode of transmission is commonly used by amateur radio satellites?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SSB</a:t>
            </a:r>
          </a:p>
          <a:p>
            <a:r>
              <a:t>FM</a:t>
            </a:r>
          </a:p>
          <a:p>
            <a:r>
              <a:t>CW/data</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T8B04 D 6-24</a:t>
            </a:r>
          </a:p>
        </p:txBody>
      </p:sp>
    </p:spTree>
    <p:extLst>
      <p:ext uri="{BB962C8B-B14F-4D97-AF65-F5344CB8AC3E}">
        <p14:creationId xmlns:p14="http://schemas.microsoft.com/office/powerpoint/2010/main" val="1383876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it mean if a satellite is operating in U/V mode?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satellite uplink is in the 15-meter band and the downlink is in the 10-meter band</a:t>
            </a:r>
          </a:p>
          <a:p>
            <a:r>
              <a:t>The satellite uplink is in the 70-centimeter band and the downlink is in the 2-meter band</a:t>
            </a:r>
          </a:p>
          <a:p>
            <a:r>
              <a:t>The satellite operates using ultraviolet frequencies</a:t>
            </a:r>
          </a:p>
          <a:p>
            <a:r>
              <a:t>The satellite frequencies are usually variable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T8B08 B 6-24</a:t>
            </a:r>
          </a:p>
        </p:txBody>
      </p:sp>
    </p:spTree>
    <p:extLst>
      <p:ext uri="{BB962C8B-B14F-4D97-AF65-F5344CB8AC3E}">
        <p14:creationId xmlns:p14="http://schemas.microsoft.com/office/powerpoint/2010/main" val="125176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Who is permitted to receive telemetry from an amateur radio satellite?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Anyone</a:t>
            </a:r>
          </a:p>
          <a:p>
            <a:r>
              <a:t>Only the satellite control operator</a:t>
            </a:r>
          </a:p>
          <a:p>
            <a:r>
              <a:t>Only the control operator or a licensed radio amateur who has received the encryption key from the control operator</a:t>
            </a:r>
          </a:p>
          <a:p>
            <a:r>
              <a:t>Only a licensed radio amateur who has received the encryption key from AMSAT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T8B11 A 6-24</a:t>
            </a:r>
          </a:p>
        </p:txBody>
      </p:sp>
    </p:spTree>
    <p:extLst>
      <p:ext uri="{BB962C8B-B14F-4D97-AF65-F5344CB8AC3E}">
        <p14:creationId xmlns:p14="http://schemas.microsoft.com/office/powerpoint/2010/main" val="2803542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way to determine whether your satellite uplink power into a linear transponder satellite is neither too low nor too high?</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Check your signal strength report in the telemetry data</a:t>
            </a:r>
          </a:p>
          <a:p>
            <a:r>
              <a:t>Listen for distortion on your downlink signal</a:t>
            </a:r>
          </a:p>
          <a:p>
            <a:r>
              <a:t>Your signal strength on the downlink should be about the same as the beacon</a:t>
            </a:r>
          </a:p>
          <a:p>
            <a:r>
              <a:t>Compare your signal to others on the downlink using an internet SDR receiver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T8B12 C 6-24</a:t>
            </a:r>
          </a:p>
        </p:txBody>
      </p:sp>
    </p:spTree>
    <p:extLst>
      <p:ext uri="{BB962C8B-B14F-4D97-AF65-F5344CB8AC3E}">
        <p14:creationId xmlns:p14="http://schemas.microsoft.com/office/powerpoint/2010/main" val="44610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6</a:t>
            </a:r>
          </a:p>
        </p:txBody>
      </p:sp>
      <p:pic>
        <p:nvPicPr>
          <p:cNvPr id="3" name="Picture 2">
            <a:extLst>
              <a:ext uri="{FF2B5EF4-FFF2-40B4-BE49-F238E27FC236}">
                <a16:creationId xmlns:a16="http://schemas.microsoft.com/office/drawing/2014/main"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val="949411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A60E8-11EB-230F-15E0-9215E1428E44}"/>
              </a:ext>
            </a:extLst>
          </p:cNvPr>
          <p:cNvSpPr>
            <a:spLocks noGrp="1"/>
          </p:cNvSpPr>
          <p:nvPr>
            <p:ph type="title"/>
          </p:nvPr>
        </p:nvSpPr>
        <p:spPr/>
        <p:txBody>
          <a:bodyPr/>
          <a:lstStyle/>
          <a:p>
            <a:r>
              <a:rPr lang="en-US" dirty="0"/>
              <a:t>Making Contacts: SSB, CW, and DIGITAL</a:t>
            </a:r>
          </a:p>
        </p:txBody>
      </p:sp>
      <p:sp>
        <p:nvSpPr>
          <p:cNvPr id="3" name="Content Placeholder 2">
            <a:extLst>
              <a:ext uri="{FF2B5EF4-FFF2-40B4-BE49-F238E27FC236}">
                <a16:creationId xmlns:a16="http://schemas.microsoft.com/office/drawing/2014/main" id="{2336CDC9-3B70-F388-7B04-92CED890598E}"/>
              </a:ext>
            </a:extLst>
          </p:cNvPr>
          <p:cNvSpPr>
            <a:spLocks noGrp="1"/>
          </p:cNvSpPr>
          <p:nvPr>
            <p:ph idx="1"/>
          </p:nvPr>
        </p:nvSpPr>
        <p:spPr>
          <a:xfrm>
            <a:off x="838200" y="1475874"/>
            <a:ext cx="10515600" cy="5245768"/>
          </a:xfrm>
        </p:spPr>
        <p:txBody>
          <a:bodyPr>
            <a:normAutofit lnSpcReduction="10000"/>
          </a:bodyPr>
          <a:lstStyle/>
          <a:p>
            <a:r>
              <a:rPr lang="en-US" dirty="0"/>
              <a:t>Starting contacts is different on these modes than on repeaters that use fixed channels … </a:t>
            </a:r>
            <a:r>
              <a:rPr lang="en-US" i="1" u="sng" dirty="0"/>
              <a:t>call must be long enough to attract attention</a:t>
            </a:r>
          </a:p>
          <a:p>
            <a:r>
              <a:rPr lang="en-US" dirty="0"/>
              <a:t>Done by calling </a:t>
            </a:r>
            <a:r>
              <a:rPr lang="en-US" i="1" dirty="0">
                <a:solidFill>
                  <a:srgbClr val="DA3427"/>
                </a:solidFill>
              </a:rPr>
              <a:t>CQ</a:t>
            </a:r>
            <a:r>
              <a:rPr lang="en-US" dirty="0"/>
              <a:t> (means “I am calling any station.”)</a:t>
            </a:r>
          </a:p>
          <a:p>
            <a:pPr lvl="1"/>
            <a:r>
              <a:rPr lang="en-US" dirty="0"/>
              <a:t>The station calling CQ sends or says “CQ” several times followed by their call sign … </a:t>
            </a:r>
            <a:r>
              <a:rPr lang="en-US" i="1" dirty="0">
                <a:solidFill>
                  <a:srgbClr val="0000FF"/>
                </a:solidFill>
              </a:rPr>
              <a:t>CQ CQ CQ, this is KØILP Kilo Zero India Lima Papa calling CQ and standing by</a:t>
            </a:r>
          </a:p>
          <a:p>
            <a:pPr lvl="1"/>
            <a:r>
              <a:rPr lang="en-US" dirty="0"/>
              <a:t>On CW or Digital: </a:t>
            </a:r>
            <a:r>
              <a:rPr lang="pl-PL" i="1" dirty="0">
                <a:solidFill>
                  <a:srgbClr val="0000FF"/>
                </a:solidFill>
              </a:rPr>
              <a:t>CQ CQ CQ DE </a:t>
            </a:r>
            <a:r>
              <a:rPr lang="en-US" i="1" dirty="0">
                <a:solidFill>
                  <a:srgbClr val="0000FF"/>
                </a:solidFill>
              </a:rPr>
              <a:t>KØILP</a:t>
            </a:r>
            <a:r>
              <a:rPr lang="pl-PL" i="1" dirty="0">
                <a:solidFill>
                  <a:srgbClr val="0000FF"/>
                </a:solidFill>
              </a:rPr>
              <a:t> </a:t>
            </a:r>
            <a:r>
              <a:rPr lang="en-US" i="1" dirty="0">
                <a:solidFill>
                  <a:srgbClr val="0000FF"/>
                </a:solidFill>
              </a:rPr>
              <a:t>KØILP</a:t>
            </a:r>
            <a:r>
              <a:rPr lang="pl-PL" i="1" dirty="0">
                <a:solidFill>
                  <a:srgbClr val="0000FF"/>
                </a:solidFill>
              </a:rPr>
              <a:t> </a:t>
            </a:r>
            <a:r>
              <a:rPr lang="en-US" i="1" dirty="0">
                <a:solidFill>
                  <a:srgbClr val="0000FF"/>
                </a:solidFill>
              </a:rPr>
              <a:t>KØILP</a:t>
            </a:r>
            <a:r>
              <a:rPr lang="pl-PL" i="1" dirty="0">
                <a:solidFill>
                  <a:srgbClr val="0000FF"/>
                </a:solidFill>
              </a:rPr>
              <a:t> K</a:t>
            </a:r>
            <a:endParaRPr lang="en-US" i="1" dirty="0">
              <a:solidFill>
                <a:srgbClr val="0000FF"/>
              </a:solidFill>
            </a:endParaRPr>
          </a:p>
          <a:p>
            <a:pPr>
              <a:buClr>
                <a:schemeClr val="tx1"/>
              </a:buClr>
            </a:pPr>
            <a:r>
              <a:rPr lang="en-US" dirty="0"/>
              <a:t>Before you call CQ you should do three things …</a:t>
            </a:r>
          </a:p>
          <a:p>
            <a:pPr marL="914400" lvl="1" indent="-457200">
              <a:buClr>
                <a:schemeClr val="tx1"/>
              </a:buClr>
              <a:buFont typeface="+mj-lt"/>
              <a:buAutoNum type="arabicPeriod"/>
            </a:pPr>
            <a:r>
              <a:rPr lang="en-US" dirty="0"/>
              <a:t>Be sure the frequency is one your license privileges authorize you to use</a:t>
            </a:r>
          </a:p>
          <a:p>
            <a:pPr marL="914400" lvl="1" indent="-457200">
              <a:buClr>
                <a:schemeClr val="tx1"/>
              </a:buClr>
              <a:buFont typeface="+mj-lt"/>
              <a:buAutoNum type="arabicPeriod"/>
            </a:pPr>
            <a:r>
              <a:rPr lang="en-US" dirty="0"/>
              <a:t>Listen to be sure the frequency is not already in use</a:t>
            </a:r>
          </a:p>
          <a:p>
            <a:pPr marL="914400" lvl="1" indent="-457200">
              <a:buClr>
                <a:schemeClr val="tx1"/>
              </a:buClr>
              <a:buFont typeface="+mj-lt"/>
              <a:buAutoNum type="arabicPeriod"/>
            </a:pPr>
            <a:r>
              <a:rPr lang="en-US" dirty="0"/>
              <a:t>Make a short transmission asking if the frequency is in use</a:t>
            </a:r>
          </a:p>
          <a:p>
            <a:pPr>
              <a:buClr>
                <a:schemeClr val="tx1"/>
              </a:buClr>
            </a:pPr>
            <a:r>
              <a:rPr lang="en-US" dirty="0"/>
              <a:t>Responding to a station calling CQ …</a:t>
            </a:r>
          </a:p>
          <a:p>
            <a:pPr lvl="1">
              <a:buClr>
                <a:schemeClr val="tx1"/>
              </a:buClr>
            </a:pPr>
            <a:r>
              <a:rPr lang="en-US" dirty="0"/>
              <a:t>Give the CQing station’s call sign (KX4IU) once then yours (KØILP) once (using phonetics) … </a:t>
            </a:r>
            <a:r>
              <a:rPr lang="en-US" i="1" dirty="0">
                <a:solidFill>
                  <a:srgbClr val="0000FF"/>
                </a:solidFill>
              </a:rPr>
              <a:t>KX4IU this is Kilo Zero India Lima Papa</a:t>
            </a:r>
          </a:p>
        </p:txBody>
      </p:sp>
    </p:spTree>
    <p:extLst>
      <p:ext uri="{BB962C8B-B14F-4D97-AF65-F5344CB8AC3E}">
        <p14:creationId xmlns:p14="http://schemas.microsoft.com/office/powerpoint/2010/main" val="408656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BC2BD-2FDE-6FB1-5310-552FABD2AE53}"/>
              </a:ext>
            </a:extLst>
          </p:cNvPr>
          <p:cNvSpPr>
            <a:spLocks noGrp="1"/>
          </p:cNvSpPr>
          <p:nvPr>
            <p:ph type="title"/>
          </p:nvPr>
        </p:nvSpPr>
        <p:spPr/>
        <p:txBody>
          <a:bodyPr/>
          <a:lstStyle/>
          <a:p>
            <a:r>
              <a:rPr lang="en-US" dirty="0"/>
              <a:t>Q-Signals</a:t>
            </a:r>
          </a:p>
        </p:txBody>
      </p:sp>
      <p:sp>
        <p:nvSpPr>
          <p:cNvPr id="3" name="Content Placeholder 2">
            <a:extLst>
              <a:ext uri="{FF2B5EF4-FFF2-40B4-BE49-F238E27FC236}">
                <a16:creationId xmlns:a16="http://schemas.microsoft.com/office/drawing/2014/main" id="{388F6CF5-D96F-0335-D3F4-A4CED9B6F24E}"/>
              </a:ext>
            </a:extLst>
          </p:cNvPr>
          <p:cNvSpPr>
            <a:spLocks noGrp="1"/>
          </p:cNvSpPr>
          <p:nvPr>
            <p:ph idx="1"/>
          </p:nvPr>
        </p:nvSpPr>
        <p:spPr/>
        <p:txBody>
          <a:bodyPr/>
          <a:lstStyle/>
          <a:p>
            <a:r>
              <a:rPr lang="en-US" dirty="0"/>
              <a:t>Q-signals are a system of radio shorthand (abbreviations for common information) developed from old telegraphy codes</a:t>
            </a:r>
          </a:p>
          <a:p>
            <a:r>
              <a:rPr lang="en-US" dirty="0"/>
              <a:t>Although developed for use by Morse operators, their use is also common on phone/voice</a:t>
            </a:r>
          </a:p>
          <a:p>
            <a:r>
              <a:rPr lang="en-US" dirty="0"/>
              <a:t>Table 6.2 lists the most common Q-signals</a:t>
            </a:r>
          </a:p>
        </p:txBody>
      </p:sp>
    </p:spTree>
    <p:extLst>
      <p:ext uri="{BB962C8B-B14F-4D97-AF65-F5344CB8AC3E}">
        <p14:creationId xmlns:p14="http://schemas.microsoft.com/office/powerpoint/2010/main" val="3560014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452738-5537-0365-920D-FFFA4A199F55}"/>
              </a:ext>
            </a:extLst>
          </p:cNvPr>
          <p:cNvPicPr>
            <a:picLocks noChangeAspect="1"/>
          </p:cNvPicPr>
          <p:nvPr/>
        </p:nvPicPr>
        <p:blipFill>
          <a:blip r:embed="rId2"/>
          <a:stretch>
            <a:fillRect/>
          </a:stretch>
        </p:blipFill>
        <p:spPr>
          <a:xfrm>
            <a:off x="3866147" y="67019"/>
            <a:ext cx="7892716" cy="6723961"/>
          </a:xfrm>
          <a:prstGeom prst="rect">
            <a:avLst/>
          </a:prstGeom>
          <a:ln>
            <a:solidFill>
              <a:schemeClr val="tx1"/>
            </a:solidFill>
          </a:ln>
        </p:spPr>
      </p:pic>
      <p:sp>
        <p:nvSpPr>
          <p:cNvPr id="4" name="TextBox 3">
            <a:extLst>
              <a:ext uri="{FF2B5EF4-FFF2-40B4-BE49-F238E27FC236}">
                <a16:creationId xmlns:a16="http://schemas.microsoft.com/office/drawing/2014/main" id="{C21D74D0-29E9-158E-6FE6-30B1732EB687}"/>
              </a:ext>
            </a:extLst>
          </p:cNvPr>
          <p:cNvSpPr txBox="1"/>
          <p:nvPr/>
        </p:nvSpPr>
        <p:spPr>
          <a:xfrm>
            <a:off x="208547" y="280919"/>
            <a:ext cx="3465095" cy="553998"/>
          </a:xfrm>
          <a:prstGeom prst="rect">
            <a:avLst/>
          </a:prstGeom>
          <a:noFill/>
        </p:spPr>
        <p:txBody>
          <a:bodyPr wrap="square" rtlCol="0">
            <a:spAutoFit/>
          </a:bodyPr>
          <a:lstStyle/>
          <a:p>
            <a:r>
              <a:rPr lang="en-US" sz="3000" dirty="0"/>
              <a:t>Table 6.2:  Q-Signals</a:t>
            </a:r>
          </a:p>
        </p:txBody>
      </p:sp>
      <p:sp>
        <p:nvSpPr>
          <p:cNvPr id="5" name="TextBox 4">
            <a:extLst>
              <a:ext uri="{FF2B5EF4-FFF2-40B4-BE49-F238E27FC236}">
                <a16:creationId xmlns:a16="http://schemas.microsoft.com/office/drawing/2014/main" id="{0F12D09B-7403-AF52-C343-FC5D96BEEAB4}"/>
              </a:ext>
            </a:extLst>
          </p:cNvPr>
          <p:cNvSpPr txBox="1"/>
          <p:nvPr/>
        </p:nvSpPr>
        <p:spPr>
          <a:xfrm>
            <a:off x="208547" y="1427747"/>
            <a:ext cx="3048000" cy="1692771"/>
          </a:xfrm>
          <a:prstGeom prst="rect">
            <a:avLst/>
          </a:prstGeom>
          <a:noFill/>
        </p:spPr>
        <p:txBody>
          <a:bodyPr wrap="square" rtlCol="0">
            <a:spAutoFit/>
          </a:bodyPr>
          <a:lstStyle/>
          <a:p>
            <a:pPr algn="ctr"/>
            <a:r>
              <a:rPr lang="en-US" sz="2600" i="1" dirty="0"/>
              <a:t>Take the form of a question only when followed by a question mark.</a:t>
            </a:r>
          </a:p>
        </p:txBody>
      </p:sp>
    </p:spTree>
    <p:extLst>
      <p:ext uri="{BB962C8B-B14F-4D97-AF65-F5344CB8AC3E}">
        <p14:creationId xmlns:p14="http://schemas.microsoft.com/office/powerpoint/2010/main" val="3052765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541C9-C091-E58D-28E5-151648BF6D71}"/>
              </a:ext>
            </a:extLst>
          </p:cNvPr>
          <p:cNvSpPr>
            <a:spLocks noGrp="1"/>
          </p:cNvSpPr>
          <p:nvPr>
            <p:ph type="title"/>
          </p:nvPr>
        </p:nvSpPr>
        <p:spPr/>
        <p:txBody>
          <a:bodyPr/>
          <a:lstStyle/>
          <a:p>
            <a:r>
              <a:rPr lang="en-US" dirty="0"/>
              <a:t>DXing and Contesting</a:t>
            </a:r>
          </a:p>
        </p:txBody>
      </p:sp>
      <p:sp>
        <p:nvSpPr>
          <p:cNvPr id="3" name="Content Placeholder 2">
            <a:extLst>
              <a:ext uri="{FF2B5EF4-FFF2-40B4-BE49-F238E27FC236}">
                <a16:creationId xmlns:a16="http://schemas.microsoft.com/office/drawing/2014/main" id="{EB40D29D-3FD7-F189-F141-CC6ACDE3DB99}"/>
              </a:ext>
            </a:extLst>
          </p:cNvPr>
          <p:cNvSpPr>
            <a:spLocks noGrp="1"/>
          </p:cNvSpPr>
          <p:nvPr>
            <p:ph idx="1"/>
          </p:nvPr>
        </p:nvSpPr>
        <p:spPr>
          <a:xfrm>
            <a:off x="838200" y="1690688"/>
            <a:ext cx="10515600" cy="4802187"/>
          </a:xfrm>
        </p:spPr>
        <p:txBody>
          <a:bodyPr>
            <a:normAutofit/>
          </a:bodyPr>
          <a:lstStyle/>
          <a:p>
            <a:r>
              <a:rPr lang="en-US" dirty="0"/>
              <a:t>DX stands for </a:t>
            </a:r>
            <a:r>
              <a:rPr lang="en-US" i="1" dirty="0">
                <a:solidFill>
                  <a:srgbClr val="DA3427"/>
                </a:solidFill>
              </a:rPr>
              <a:t>distant station</a:t>
            </a:r>
          </a:p>
          <a:p>
            <a:pPr lvl="1"/>
            <a:r>
              <a:rPr lang="en-US" dirty="0"/>
              <a:t>Means thousands of miles on HF (and occasionally 6 meters)</a:t>
            </a:r>
          </a:p>
          <a:p>
            <a:pPr lvl="1"/>
            <a:r>
              <a:rPr lang="en-US" dirty="0"/>
              <a:t>Beyond the radio horizon on VHF/UHF</a:t>
            </a:r>
          </a:p>
          <a:p>
            <a:r>
              <a:rPr lang="en-US" dirty="0"/>
              <a:t>Best done on SSB or CW because of the efficiency of those modes</a:t>
            </a:r>
          </a:p>
          <a:p>
            <a:r>
              <a:rPr lang="en-US" dirty="0"/>
              <a:t>Radio contests are held in which the competitors try to make as many short contacts as possible in a fixed period of time</a:t>
            </a:r>
          </a:p>
          <a:p>
            <a:r>
              <a:rPr lang="en-US" dirty="0"/>
              <a:t>During contesting send only the minimum information needed to identify your station and complete the exchange</a:t>
            </a:r>
          </a:p>
          <a:p>
            <a:r>
              <a:rPr lang="en-US" dirty="0"/>
              <a:t>Contesting info available at:</a:t>
            </a:r>
          </a:p>
          <a:p>
            <a:pPr lvl="1"/>
            <a:r>
              <a:rPr lang="en-US" dirty="0">
                <a:hlinkClick r:id="rId2"/>
              </a:rPr>
              <a:t>http://www.arrl.org/contest-calendar</a:t>
            </a:r>
            <a:endParaRPr lang="en-US" dirty="0"/>
          </a:p>
          <a:p>
            <a:pPr lvl="1"/>
            <a:endParaRPr lang="en-US" dirty="0"/>
          </a:p>
        </p:txBody>
      </p:sp>
    </p:spTree>
    <p:extLst>
      <p:ext uri="{BB962C8B-B14F-4D97-AF65-F5344CB8AC3E}">
        <p14:creationId xmlns:p14="http://schemas.microsoft.com/office/powerpoint/2010/main" val="294731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646229-8A1C-B032-C45C-8A752F95125C}"/>
              </a:ext>
            </a:extLst>
          </p:cNvPr>
          <p:cNvSpPr>
            <a:spLocks noGrp="1"/>
          </p:cNvSpPr>
          <p:nvPr>
            <p:ph type="title"/>
          </p:nvPr>
        </p:nvSpPr>
        <p:spPr/>
        <p:txBody>
          <a:bodyPr/>
          <a:lstStyle/>
          <a:p>
            <a:r>
              <a:rPr lang="en-US" dirty="0"/>
              <a:t>Popular DXing Event</a:t>
            </a:r>
          </a:p>
        </p:txBody>
      </p:sp>
      <p:pic>
        <p:nvPicPr>
          <p:cNvPr id="4" name="Picture 3">
            <a:extLst>
              <a:ext uri="{FF2B5EF4-FFF2-40B4-BE49-F238E27FC236}">
                <a16:creationId xmlns:a16="http://schemas.microsoft.com/office/drawing/2014/main" id="{E28B620B-26AE-D33F-F805-132084B76EC5}"/>
              </a:ext>
            </a:extLst>
          </p:cNvPr>
          <p:cNvPicPr>
            <a:picLocks noChangeAspect="1"/>
          </p:cNvPicPr>
          <p:nvPr/>
        </p:nvPicPr>
        <p:blipFill>
          <a:blip r:embed="rId2"/>
          <a:stretch>
            <a:fillRect/>
          </a:stretch>
        </p:blipFill>
        <p:spPr>
          <a:xfrm>
            <a:off x="1267327" y="1639093"/>
            <a:ext cx="9369876" cy="4328570"/>
          </a:xfrm>
          <a:prstGeom prst="rect">
            <a:avLst/>
          </a:prstGeom>
        </p:spPr>
      </p:pic>
      <p:sp>
        <p:nvSpPr>
          <p:cNvPr id="5" name="TextBox 4">
            <a:extLst>
              <a:ext uri="{FF2B5EF4-FFF2-40B4-BE49-F238E27FC236}">
                <a16:creationId xmlns:a16="http://schemas.microsoft.com/office/drawing/2014/main" id="{43193626-5ABB-5173-A5E5-E1CBD7E6A19C}"/>
              </a:ext>
            </a:extLst>
          </p:cNvPr>
          <p:cNvSpPr txBox="1"/>
          <p:nvPr/>
        </p:nvSpPr>
        <p:spPr>
          <a:xfrm>
            <a:off x="1876926" y="6231265"/>
            <a:ext cx="4684294" cy="523220"/>
          </a:xfrm>
          <a:prstGeom prst="rect">
            <a:avLst/>
          </a:prstGeom>
          <a:noFill/>
        </p:spPr>
        <p:txBody>
          <a:bodyPr wrap="square" rtlCol="0">
            <a:spAutoFit/>
          </a:bodyPr>
          <a:lstStyle/>
          <a:p>
            <a:r>
              <a:rPr lang="en-US" sz="2800" dirty="0">
                <a:solidFill>
                  <a:srgbClr val="0000FF"/>
                </a:solidFill>
              </a:rPr>
              <a:t>www.arrl.org/field-day</a:t>
            </a:r>
          </a:p>
        </p:txBody>
      </p:sp>
    </p:spTree>
    <p:extLst>
      <p:ext uri="{BB962C8B-B14F-4D97-AF65-F5344CB8AC3E}">
        <p14:creationId xmlns:p14="http://schemas.microsoft.com/office/powerpoint/2010/main" val="2299300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35A8B-7AB5-576E-B2D3-7B48E9502453}"/>
              </a:ext>
            </a:extLst>
          </p:cNvPr>
          <p:cNvSpPr>
            <a:spLocks noGrp="1"/>
          </p:cNvSpPr>
          <p:nvPr>
            <p:ph type="title"/>
          </p:nvPr>
        </p:nvSpPr>
        <p:spPr/>
        <p:txBody>
          <a:bodyPr/>
          <a:lstStyle/>
          <a:p>
            <a:r>
              <a:rPr lang="en-US" dirty="0"/>
              <a:t>Fox Hunting &amp; Direction Finding</a:t>
            </a:r>
          </a:p>
        </p:txBody>
      </p:sp>
      <p:sp>
        <p:nvSpPr>
          <p:cNvPr id="3" name="Content Placeholder 2">
            <a:extLst>
              <a:ext uri="{FF2B5EF4-FFF2-40B4-BE49-F238E27FC236}">
                <a16:creationId xmlns:a16="http://schemas.microsoft.com/office/drawing/2014/main" id="{39A0BD85-F886-76A5-0455-47B858D7E35E}"/>
              </a:ext>
            </a:extLst>
          </p:cNvPr>
          <p:cNvSpPr>
            <a:spLocks noGrp="1"/>
          </p:cNvSpPr>
          <p:nvPr>
            <p:ph idx="1"/>
          </p:nvPr>
        </p:nvSpPr>
        <p:spPr>
          <a:xfrm>
            <a:off x="838200" y="1825625"/>
            <a:ext cx="10515600" cy="4667250"/>
          </a:xfrm>
        </p:spPr>
        <p:txBody>
          <a:bodyPr>
            <a:normAutofit/>
          </a:bodyPr>
          <a:lstStyle/>
          <a:p>
            <a:r>
              <a:rPr lang="en-US" dirty="0"/>
              <a:t>A different and more physical type of contest is known as </a:t>
            </a:r>
            <a:r>
              <a:rPr lang="en-US" i="1" dirty="0">
                <a:solidFill>
                  <a:srgbClr val="DA3427"/>
                </a:solidFill>
              </a:rPr>
              <a:t>foxhunting</a:t>
            </a:r>
          </a:p>
          <a:p>
            <a:r>
              <a:rPr lang="en-US" dirty="0"/>
              <a:t>Involves hiding and finding hidden transmitters</a:t>
            </a:r>
          </a:p>
          <a:p>
            <a:r>
              <a:rPr lang="en-US" dirty="0"/>
              <a:t>Trains hams to find downed aircraft, lost hikers, and sources of interference or jamming</a:t>
            </a:r>
          </a:p>
          <a:p>
            <a:r>
              <a:rPr lang="en-US" dirty="0"/>
              <a:t>You can get started with a portable radio with a signal strength indicator and a handheld or portable directional antenna (</a:t>
            </a:r>
            <a:r>
              <a:rPr lang="en-US" i="1" dirty="0">
                <a:solidFill>
                  <a:srgbClr val="DA3427"/>
                </a:solidFill>
              </a:rPr>
              <a:t>Yagi</a:t>
            </a:r>
            <a:r>
              <a:rPr lang="en-US" dirty="0"/>
              <a:t>)</a:t>
            </a:r>
          </a:p>
          <a:p>
            <a:r>
              <a:rPr lang="en-US" dirty="0"/>
              <a:t>A similar event is </a:t>
            </a:r>
            <a:r>
              <a:rPr lang="en-US" i="1" dirty="0">
                <a:solidFill>
                  <a:srgbClr val="DA3427"/>
                </a:solidFill>
              </a:rPr>
              <a:t>radio direction finding</a:t>
            </a:r>
          </a:p>
          <a:p>
            <a:pPr lvl="1"/>
            <a:r>
              <a:rPr lang="en-US" dirty="0"/>
              <a:t>A hybrid of the radio fox hunt using orienteering skills to navigate outdoors with map and compass</a:t>
            </a:r>
          </a:p>
          <a:p>
            <a:endParaRPr lang="en-US" dirty="0"/>
          </a:p>
        </p:txBody>
      </p:sp>
    </p:spTree>
    <p:extLst>
      <p:ext uri="{BB962C8B-B14F-4D97-AF65-F5344CB8AC3E}">
        <p14:creationId xmlns:p14="http://schemas.microsoft.com/office/powerpoint/2010/main" val="324118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7B174-8E88-CA85-604E-F2F3669F9C2E}"/>
              </a:ext>
            </a:extLst>
          </p:cNvPr>
          <p:cNvSpPr>
            <a:spLocks noGrp="1"/>
          </p:cNvSpPr>
          <p:nvPr>
            <p:ph type="title"/>
          </p:nvPr>
        </p:nvSpPr>
        <p:spPr/>
        <p:txBody>
          <a:bodyPr/>
          <a:lstStyle/>
          <a:p>
            <a:r>
              <a:rPr lang="en-US" dirty="0"/>
              <a:t>Video</a:t>
            </a:r>
          </a:p>
        </p:txBody>
      </p:sp>
      <p:sp>
        <p:nvSpPr>
          <p:cNvPr id="3" name="Content Placeholder 2">
            <a:extLst>
              <a:ext uri="{FF2B5EF4-FFF2-40B4-BE49-F238E27FC236}">
                <a16:creationId xmlns:a16="http://schemas.microsoft.com/office/drawing/2014/main" id="{5656F901-C010-E73A-92F1-872A1BBC0D57}"/>
              </a:ext>
            </a:extLst>
          </p:cNvPr>
          <p:cNvSpPr>
            <a:spLocks noGrp="1"/>
          </p:cNvSpPr>
          <p:nvPr>
            <p:ph idx="1"/>
          </p:nvPr>
        </p:nvSpPr>
        <p:spPr>
          <a:xfrm>
            <a:off x="838200" y="1825625"/>
            <a:ext cx="10515600" cy="4667250"/>
          </a:xfrm>
        </p:spPr>
        <p:txBody>
          <a:bodyPr/>
          <a:lstStyle/>
          <a:p>
            <a:r>
              <a:rPr lang="en-US" dirty="0"/>
              <a:t>Two primary means of exchanging pictures or video in real-time</a:t>
            </a:r>
          </a:p>
          <a:p>
            <a:pPr lvl="1"/>
            <a:r>
              <a:rPr lang="en-US" dirty="0"/>
              <a:t>Amateur television (ATV) on the UHF bands at 430 MHz and higher</a:t>
            </a:r>
          </a:p>
          <a:p>
            <a:pPr lvl="1"/>
            <a:r>
              <a:rPr lang="en-US" dirty="0"/>
              <a:t>Fast-scan color television signals (NTSC … National Television System Committee)</a:t>
            </a:r>
          </a:p>
          <a:p>
            <a:pPr lvl="2"/>
            <a:r>
              <a:rPr lang="en-US" dirty="0"/>
              <a:t>Slow-scan television (SSTV) sends </a:t>
            </a:r>
            <a:r>
              <a:rPr lang="en-US" i="1" dirty="0">
                <a:solidFill>
                  <a:srgbClr val="DA3427"/>
                </a:solidFill>
              </a:rPr>
              <a:t>still</a:t>
            </a:r>
            <a:r>
              <a:rPr lang="en-US" dirty="0"/>
              <a:t> signals</a:t>
            </a:r>
          </a:p>
          <a:p>
            <a:r>
              <a:rPr lang="en-US" dirty="0"/>
              <a:t>More info on amateur radio imaging at:</a:t>
            </a:r>
          </a:p>
          <a:p>
            <a:pPr lvl="1"/>
            <a:r>
              <a:rPr lang="en-US" dirty="0">
                <a:hlinkClick r:id="rId2"/>
              </a:rPr>
              <a:t>www.arrl.org/atv-fast-scan-amateur-television</a:t>
            </a:r>
            <a:endParaRPr lang="en-US" dirty="0"/>
          </a:p>
          <a:p>
            <a:pPr lvl="1"/>
            <a:r>
              <a:rPr lang="en-US" dirty="0">
                <a:hlinkClick r:id="rId3"/>
              </a:rPr>
              <a:t>www.hamuniverse.com/atvfastscantv.html</a:t>
            </a:r>
            <a:endParaRPr lang="en-US" dirty="0"/>
          </a:p>
          <a:p>
            <a:pPr lvl="1"/>
            <a:endParaRPr lang="en-US" dirty="0"/>
          </a:p>
        </p:txBody>
      </p:sp>
    </p:spTree>
    <p:extLst>
      <p:ext uri="{BB962C8B-B14F-4D97-AF65-F5344CB8AC3E}">
        <p14:creationId xmlns:p14="http://schemas.microsoft.com/office/powerpoint/2010/main" val="171526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00279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Where may SSB phone be used in amateur bands above 50 MHz?</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Only in sub-bands allocated to General class or higher licensees</a:t>
            </a:r>
          </a:p>
          <a:p>
            <a:r>
              <a:t>Only on repeaters</a:t>
            </a:r>
          </a:p>
          <a:p>
            <a:r>
              <a:t>In at least some segment of all these bands</a:t>
            </a:r>
          </a:p>
          <a:p>
            <a:r>
              <a:t>On any band if the power is limited to 25 watts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T1B10 C 97.305(c) 6-1</a:t>
            </a:r>
          </a:p>
        </p:txBody>
      </p:sp>
    </p:spTree>
    <p:extLst>
      <p:ext uri="{BB962C8B-B14F-4D97-AF65-F5344CB8AC3E}">
        <p14:creationId xmlns:p14="http://schemas.microsoft.com/office/powerpoint/2010/main"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6</a:t>
            </a:r>
          </a:p>
          <a:p>
            <a:r>
              <a:rPr lang="en-US" dirty="0"/>
              <a:t>Communicating With Other Hams</a:t>
            </a:r>
          </a:p>
        </p:txBody>
      </p:sp>
      <p:sp>
        <p:nvSpPr>
          <p:cNvPr id="6" name="TextBox 5">
            <a:extLst>
              <a:ext uri="{FF2B5EF4-FFF2-40B4-BE49-F238E27FC236}">
                <a16:creationId xmlns:a16="http://schemas.microsoft.com/office/drawing/2014/main" id="{AF12787A-9270-7AD8-56DA-C350353F639D}"/>
              </a:ext>
            </a:extLst>
          </p:cNvPr>
          <p:cNvSpPr txBox="1"/>
          <p:nvPr/>
        </p:nvSpPr>
        <p:spPr>
          <a:xfrm>
            <a:off x="4144242" y="4677930"/>
            <a:ext cx="6276108" cy="1938992"/>
          </a:xfrm>
          <a:prstGeom prst="rect">
            <a:avLst/>
          </a:prstGeom>
          <a:noFill/>
        </p:spPr>
        <p:txBody>
          <a:bodyPr wrap="square" rtlCol="0">
            <a:spAutoFit/>
          </a:bodyPr>
          <a:lstStyle/>
          <a:p>
            <a:pPr defTabSz="512763"/>
            <a:r>
              <a:rPr lang="en-US" sz="2000" dirty="0"/>
              <a:t>6.1	Band Plans</a:t>
            </a:r>
          </a:p>
          <a:p>
            <a:pPr defTabSz="512763"/>
            <a:r>
              <a:rPr lang="en-US" sz="2000" dirty="0"/>
              <a:t>6.2	Making Contacts</a:t>
            </a:r>
          </a:p>
          <a:p>
            <a:pPr defTabSz="512763"/>
            <a:r>
              <a:rPr lang="en-US" sz="2000" dirty="0"/>
              <a:t>6.3	Using Repeaters</a:t>
            </a:r>
          </a:p>
          <a:p>
            <a:pPr defTabSz="512763"/>
            <a:r>
              <a:rPr lang="en-US" sz="2000" dirty="0"/>
              <a:t>6.4	Nets</a:t>
            </a:r>
          </a:p>
          <a:p>
            <a:pPr defTabSz="512763"/>
            <a:r>
              <a:rPr lang="en-US" sz="2000" dirty="0"/>
              <a:t>6.5	Communications for Public Service</a:t>
            </a:r>
          </a:p>
          <a:p>
            <a:pPr defTabSz="512763"/>
            <a:r>
              <a:rPr lang="en-US" sz="2000" dirty="0"/>
              <a:t>6.6	Satellite Operating</a:t>
            </a:r>
          </a:p>
        </p:txBody>
      </p:sp>
    </p:spTree>
    <p:extLst>
      <p:ext uri="{BB962C8B-B14F-4D97-AF65-F5344CB8AC3E}">
        <p14:creationId xmlns:p14="http://schemas.microsoft.com/office/powerpoint/2010/main" val="3680768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band plan, beyond the privileges established by the FCC?</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voluntary guideline for using different modes or activities within an amateur band</a:t>
            </a:r>
          </a:p>
          <a:p>
            <a:r>
              <a:t>A list of operating schedules</a:t>
            </a:r>
          </a:p>
          <a:p>
            <a:r>
              <a:t>A list of available net frequencies</a:t>
            </a:r>
          </a:p>
          <a:p>
            <a:r>
              <a:t>A plan devised by a club to indicate frequency band usage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T2A10 A 6-1</a:t>
            </a:r>
          </a:p>
        </p:txBody>
      </p:sp>
    </p:spTree>
    <p:extLst>
      <p:ext uri="{BB962C8B-B14F-4D97-AF65-F5344CB8AC3E}">
        <p14:creationId xmlns:p14="http://schemas.microsoft.com/office/powerpoint/2010/main" val="2663122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term describes an amateur station that is transmitting and receiving on the same frequency?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Full duplex</a:t>
            </a:r>
          </a:p>
          <a:p>
            <a:r>
              <a:t>Diplex</a:t>
            </a:r>
          </a:p>
          <a:p>
            <a:r>
              <a:t>Simplex</a:t>
            </a:r>
          </a:p>
          <a:p>
            <a:r>
              <a:t>Multiplex</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T2A11 C 6-1</a:t>
            </a:r>
          </a:p>
        </p:txBody>
      </p:sp>
    </p:spTree>
    <p:extLst>
      <p:ext uri="{BB962C8B-B14F-4D97-AF65-F5344CB8AC3E}">
        <p14:creationId xmlns:p14="http://schemas.microsoft.com/office/powerpoint/2010/main" val="142712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an appropriate way to call another station on a repeater if you know the other station's call sign?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Say "break, break," then the other station’s call sign, followed by your call sign</a:t>
            </a:r>
          </a:p>
          <a:p>
            <a:r>
              <a:t>Say the station's call sign, then identify with your call sign</a:t>
            </a:r>
          </a:p>
          <a:p>
            <a:r>
              <a:t>Say "CQ" three times, then the other station's call sign, followed by your call sign</a:t>
            </a:r>
          </a:p>
          <a:p>
            <a:r>
              <a:t>Wait for the station to call CQ, then answer with your call sign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T2A04 B 6-4</a:t>
            </a:r>
          </a:p>
        </p:txBody>
      </p:sp>
    </p:spTree>
    <p:extLst>
      <p:ext uri="{BB962C8B-B14F-4D97-AF65-F5344CB8AC3E}">
        <p14:creationId xmlns:p14="http://schemas.microsoft.com/office/powerpoint/2010/main" val="1765067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customary way to indicate a station is listening on a repeater and looking for a contact?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“CQ CQ” followed by the repeater’s call sign</a:t>
            </a:r>
          </a:p>
          <a:p>
            <a:r>
              <a:t>The station’s call sign followed by the word “listening”</a:t>
            </a:r>
          </a:p>
          <a:p>
            <a:r>
              <a:t>The repeater’s call sign followed by the station’s call sign</a:t>
            </a:r>
          </a:p>
          <a:p>
            <a:r>
              <a:t>“QSY” followed by your call sign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T2A09 B 6-4</a:t>
            </a:r>
          </a:p>
        </p:txBody>
      </p:sp>
    </p:spTree>
    <p:extLst>
      <p:ext uri="{BB962C8B-B14F-4D97-AF65-F5344CB8AC3E}">
        <p14:creationId xmlns:p14="http://schemas.microsoft.com/office/powerpoint/2010/main" val="2712159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What might be a problem if you receive a report that your audio signal through an FM repeater is distorted or unintelligible?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Your transmitter is slightly off frequency</a:t>
            </a:r>
          </a:p>
          <a:p>
            <a:r>
              <a:t>You are speaking too loudly or too close to the microphone</a:t>
            </a:r>
          </a:p>
          <a:p>
            <a:r>
              <a:t>You are in a bad location</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T7B10 D 6-4</a:t>
            </a:r>
          </a:p>
        </p:txBody>
      </p:sp>
    </p:spTree>
    <p:extLst>
      <p:ext uri="{BB962C8B-B14F-4D97-AF65-F5344CB8AC3E}">
        <p14:creationId xmlns:p14="http://schemas.microsoft.com/office/powerpoint/2010/main" val="1324306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national calling frequency for FM simplex operations in the 2-meter 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146.520 MHz</a:t>
            </a:r>
          </a:p>
          <a:p>
            <a:r>
              <a:t>145.000 MHz</a:t>
            </a:r>
          </a:p>
          <a:p>
            <a:r>
              <a:t>432.100 MHz</a:t>
            </a:r>
          </a:p>
          <a:p>
            <a:r>
              <a:t>446.000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T2A02 A 6-6</a:t>
            </a:r>
          </a:p>
        </p:txBody>
      </p:sp>
    </p:spTree>
    <p:extLst>
      <p:ext uri="{BB962C8B-B14F-4D97-AF65-F5344CB8AC3E}">
        <p14:creationId xmlns:p14="http://schemas.microsoft.com/office/powerpoint/2010/main" val="417837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purpose of the reverse function on a VHF/UHF transceiver?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To reduce power output</a:t>
            </a:r>
          </a:p>
          <a:p>
            <a:r>
              <a:t>To increase power output</a:t>
            </a:r>
          </a:p>
          <a:p>
            <a:r>
              <a:t>To listen on a repeater’s input frequency</a:t>
            </a:r>
          </a:p>
          <a:p>
            <a:r>
              <a:t>To listen on a repeater’s output frequency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T2B01 C 6-6</a:t>
            </a:r>
          </a:p>
        </p:txBody>
      </p:sp>
    </p:spTree>
    <p:extLst>
      <p:ext uri="{BB962C8B-B14F-4D97-AF65-F5344CB8AC3E}">
        <p14:creationId xmlns:p14="http://schemas.microsoft.com/office/powerpoint/2010/main" val="3250280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are simplex channels designated in the VHF/UHF band plans?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So stations within range of each other can communicate without tying up a repeater</a:t>
            </a:r>
          </a:p>
          <a:p>
            <a:r>
              <a:t>For contest operation</a:t>
            </a:r>
          </a:p>
          <a:p>
            <a:r>
              <a:t>For working DX only</a:t>
            </a:r>
          </a:p>
          <a:p>
            <a:r>
              <a:t>So stations with simple transmitters can access the repeater without automated offset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T2B09 A 6-6</a:t>
            </a:r>
          </a:p>
        </p:txBody>
      </p:sp>
    </p:spTree>
    <p:extLst>
      <p:ext uri="{BB962C8B-B14F-4D97-AF65-F5344CB8AC3E}">
        <p14:creationId xmlns:p14="http://schemas.microsoft.com/office/powerpoint/2010/main" val="42529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should you respond to a station calling CQ?</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Transmit "CQ" followed by the other station’s call sign</a:t>
            </a:r>
          </a:p>
          <a:p>
            <a:r>
              <a:t>Transmit your call sign followed by the other station’s call sign</a:t>
            </a:r>
          </a:p>
          <a:p>
            <a:r>
              <a:t>Transmit the other station’s call sign followed by your call sign</a:t>
            </a:r>
          </a:p>
          <a:p>
            <a:r>
              <a:t>Transmit a signal report followed by your call sign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T2A05 C 6-6</a:t>
            </a:r>
          </a:p>
        </p:txBody>
      </p:sp>
    </p:spTree>
    <p:extLst>
      <p:ext uri="{BB962C8B-B14F-4D97-AF65-F5344CB8AC3E}">
        <p14:creationId xmlns:p14="http://schemas.microsoft.com/office/powerpoint/2010/main" val="99881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meaning of the procedural signal “CQ”?</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shortened form of the term “Contest QSO”</a:t>
            </a:r>
          </a:p>
          <a:p>
            <a:r>
              <a:t>“Communication Quality,” used to indicate transmitted audio clarity</a:t>
            </a:r>
          </a:p>
          <a:p>
            <a:r>
              <a:t>Only the called station should transmit</a:t>
            </a:r>
          </a:p>
          <a:p>
            <a:r>
              <a:t>Calling any station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T2A08 D 6-6</a:t>
            </a:r>
          </a:p>
        </p:txBody>
      </p:sp>
    </p:spTree>
    <p:extLst>
      <p:ext uri="{BB962C8B-B14F-4D97-AF65-F5344CB8AC3E}">
        <p14:creationId xmlns:p14="http://schemas.microsoft.com/office/powerpoint/2010/main" val="3412542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6F26C-EB35-B21C-BECF-A40D882A5F7E}"/>
              </a:ext>
            </a:extLst>
          </p:cNvPr>
          <p:cNvSpPr>
            <a:spLocks noGrp="1"/>
          </p:cNvSpPr>
          <p:nvPr>
            <p:ph type="title"/>
          </p:nvPr>
        </p:nvSpPr>
        <p:spPr/>
        <p:txBody>
          <a:bodyPr/>
          <a:lstStyle/>
          <a:p>
            <a:r>
              <a:rPr lang="en-US" dirty="0"/>
              <a:t>Band Plans</a:t>
            </a:r>
          </a:p>
        </p:txBody>
      </p:sp>
      <p:sp>
        <p:nvSpPr>
          <p:cNvPr id="3" name="Content Placeholder 2">
            <a:extLst>
              <a:ext uri="{FF2B5EF4-FFF2-40B4-BE49-F238E27FC236}">
                <a16:creationId xmlns:a16="http://schemas.microsoft.com/office/drawing/2014/main" id="{745F1BA1-ECE8-8897-C660-12BA4EA862DD}"/>
              </a:ext>
            </a:extLst>
          </p:cNvPr>
          <p:cNvSpPr>
            <a:spLocks noGrp="1"/>
          </p:cNvSpPr>
          <p:nvPr>
            <p:ph idx="1"/>
          </p:nvPr>
        </p:nvSpPr>
        <p:spPr/>
        <p:txBody>
          <a:bodyPr/>
          <a:lstStyle/>
          <a:p>
            <a:r>
              <a:rPr lang="en-US" dirty="0"/>
              <a:t>Band plans are </a:t>
            </a:r>
            <a:r>
              <a:rPr lang="en-US" i="1" dirty="0">
                <a:solidFill>
                  <a:srgbClr val="DA3427"/>
                </a:solidFill>
              </a:rPr>
              <a:t>voluntary agreements </a:t>
            </a:r>
            <a:r>
              <a:rPr lang="en-US" dirty="0"/>
              <a:t>designed for normal conditions (not regulations)</a:t>
            </a:r>
          </a:p>
          <a:p>
            <a:r>
              <a:rPr lang="en-US" dirty="0"/>
              <a:t>Amateur Radio is the only service that can tune freely and use multiple modes within their allocations</a:t>
            </a:r>
          </a:p>
          <a:p>
            <a:r>
              <a:rPr lang="en-US" dirty="0"/>
              <a:t>Amateur Radio Band Plan:</a:t>
            </a:r>
          </a:p>
          <a:p>
            <a:pPr lvl="1"/>
            <a:r>
              <a:rPr lang="en-US" dirty="0">
                <a:hlinkClick r:id="rId2"/>
              </a:rPr>
              <a:t>www.arrl.org/band-plan</a:t>
            </a:r>
            <a:endParaRPr lang="en-US" dirty="0"/>
          </a:p>
          <a:p>
            <a:r>
              <a:rPr lang="en-US" dirty="0"/>
              <a:t>See 2 meter band plan on following slide (Table 6.1)</a:t>
            </a:r>
          </a:p>
        </p:txBody>
      </p:sp>
    </p:spTree>
    <p:extLst>
      <p:ext uri="{BB962C8B-B14F-4D97-AF65-F5344CB8AC3E}">
        <p14:creationId xmlns:p14="http://schemas.microsoft.com/office/powerpoint/2010/main" val="3212021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Q signal indicates that you are receiving interference from other stations?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QRM</a:t>
            </a:r>
          </a:p>
          <a:p>
            <a:r>
              <a:t>QRN</a:t>
            </a:r>
          </a:p>
          <a:p>
            <a:r>
              <a:t>QTH</a:t>
            </a:r>
          </a:p>
          <a:p>
            <a:r>
              <a:t>QSB</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T2B10 A 6-7</a:t>
            </a:r>
          </a:p>
        </p:txBody>
      </p:sp>
    </p:spTree>
    <p:extLst>
      <p:ext uri="{BB962C8B-B14F-4D97-AF65-F5344CB8AC3E}">
        <p14:creationId xmlns:p14="http://schemas.microsoft.com/office/powerpoint/2010/main" val="200653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Q signal indicates that you are changing frequency?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QRU</a:t>
            </a:r>
          </a:p>
          <a:p>
            <a:r>
              <a:t>QSY</a:t>
            </a:r>
          </a:p>
          <a:p>
            <a:r>
              <a:t>QSL</a:t>
            </a:r>
          </a:p>
          <a:p>
            <a:r>
              <a:t>QRZ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T2B11 B 6-7</a:t>
            </a:r>
          </a:p>
        </p:txBody>
      </p:sp>
    </p:spTree>
    <p:extLst>
      <p:ext uri="{BB962C8B-B14F-4D97-AF65-F5344CB8AC3E}">
        <p14:creationId xmlns:p14="http://schemas.microsoft.com/office/powerpoint/2010/main" val="3858268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operating activity involves contacting as many stations as possible during a specified period?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Simulated emergency exercises</a:t>
            </a:r>
          </a:p>
          <a:p>
            <a:r>
              <a:t>Net operations</a:t>
            </a:r>
          </a:p>
          <a:p>
            <a:r>
              <a:t>Hidden transmitter hunts</a:t>
            </a:r>
          </a:p>
          <a:p>
            <a:r>
              <a:t>Contesting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T8C03 D 6-7</a:t>
            </a:r>
          </a:p>
        </p:txBody>
      </p:sp>
    </p:spTree>
    <p:extLst>
      <p:ext uri="{BB962C8B-B14F-4D97-AF65-F5344CB8AC3E}">
        <p14:creationId xmlns:p14="http://schemas.microsoft.com/office/powerpoint/2010/main" val="396467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good practice when contacting another station in a contest?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Signing only the last two letters of your call if there are many other stations calling</a:t>
            </a:r>
          </a:p>
          <a:p>
            <a:r>
              <a:t>Contacting the station twice to be sure that you are in his log</a:t>
            </a:r>
          </a:p>
          <a:p>
            <a:r>
              <a:t>Sending only the minimum information needed for proper identification and the contest exchange</a:t>
            </a:r>
          </a:p>
          <a:p>
            <a:r>
              <a:t>Adding “Please copy” before your exchange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T8C04 C 6-7</a:t>
            </a:r>
          </a:p>
        </p:txBody>
      </p:sp>
    </p:spTree>
    <p:extLst>
      <p:ext uri="{BB962C8B-B14F-4D97-AF65-F5344CB8AC3E}">
        <p14:creationId xmlns:p14="http://schemas.microsoft.com/office/powerpoint/2010/main" val="2995227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grid locator?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letter-number designator assigned to a geographic location</a:t>
            </a:r>
          </a:p>
          <a:p>
            <a:r>
              <a:t>A letter-number designator assigned to an azimuth and elevation</a:t>
            </a:r>
          </a:p>
          <a:p>
            <a:r>
              <a:t>An instrument for locating faults in power amplifiers</a:t>
            </a:r>
          </a:p>
          <a:p>
            <a:r>
              <a:t>An instrument for radio direction finding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T8C05 A 6-8</a:t>
            </a:r>
          </a:p>
        </p:txBody>
      </p:sp>
    </p:spTree>
    <p:extLst>
      <p:ext uri="{BB962C8B-B14F-4D97-AF65-F5344CB8AC3E}">
        <p14:creationId xmlns:p14="http://schemas.microsoft.com/office/powerpoint/2010/main" val="398655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meant by the term "NTSC?"</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digital transmission standard for encrypting data</a:t>
            </a:r>
          </a:p>
          <a:p>
            <a:r>
              <a:t>A special mode for satellite uplink</a:t>
            </a:r>
          </a:p>
          <a:p>
            <a:r>
              <a:t>An analog fast-scan color TV signal</a:t>
            </a:r>
          </a:p>
          <a:p>
            <a:r>
              <a:t>A frame compression scheme for TV signals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T8D04 C 6-9</a:t>
            </a:r>
          </a:p>
        </p:txBody>
      </p:sp>
    </p:spTree>
    <p:extLst>
      <p:ext uri="{BB962C8B-B14F-4D97-AF65-F5344CB8AC3E}">
        <p14:creationId xmlns:p14="http://schemas.microsoft.com/office/powerpoint/2010/main" val="317982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methods is used to locate sources of noise interference or jamming?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Echolocation</a:t>
            </a:r>
          </a:p>
          <a:p>
            <a:r>
              <a:t>Doppler radar</a:t>
            </a:r>
          </a:p>
          <a:p>
            <a:r>
              <a:t>Radio direction finding</a:t>
            </a:r>
          </a:p>
          <a:p>
            <a:r>
              <a:t>Phase locking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T8C01 C 6-10</a:t>
            </a:r>
          </a:p>
        </p:txBody>
      </p:sp>
    </p:spTree>
    <p:extLst>
      <p:ext uri="{BB962C8B-B14F-4D97-AF65-F5344CB8AC3E}">
        <p14:creationId xmlns:p14="http://schemas.microsoft.com/office/powerpoint/2010/main" val="406846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these items would be useful for a hidden transmitter hunt?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Calibrated SWR meter</a:t>
            </a:r>
          </a:p>
          <a:p>
            <a:r>
              <a:t>A directional antenna</a:t>
            </a:r>
          </a:p>
          <a:p>
            <a:r>
              <a:t>A directional wattmeter</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T8C02 B 6-10</a:t>
            </a:r>
          </a:p>
        </p:txBody>
      </p:sp>
    </p:spTree>
    <p:extLst>
      <p:ext uri="{BB962C8B-B14F-4D97-AF65-F5344CB8AC3E}">
        <p14:creationId xmlns:p14="http://schemas.microsoft.com/office/powerpoint/2010/main" val="318577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76D22-3224-0BCB-9A6B-76706C5BB4FE}"/>
              </a:ext>
            </a:extLst>
          </p:cNvPr>
          <p:cNvSpPr>
            <a:spLocks noGrp="1"/>
          </p:cNvSpPr>
          <p:nvPr>
            <p:ph type="title"/>
          </p:nvPr>
        </p:nvSpPr>
        <p:spPr/>
        <p:txBody>
          <a:bodyPr/>
          <a:lstStyle/>
          <a:p>
            <a:r>
              <a:rPr lang="en-US" dirty="0"/>
              <a:t>Using Repeaters</a:t>
            </a:r>
          </a:p>
        </p:txBody>
      </p:sp>
      <p:sp>
        <p:nvSpPr>
          <p:cNvPr id="3" name="Content Placeholder 2">
            <a:extLst>
              <a:ext uri="{FF2B5EF4-FFF2-40B4-BE49-F238E27FC236}">
                <a16:creationId xmlns:a16="http://schemas.microsoft.com/office/drawing/2014/main" id="{41DEB918-C527-F26D-CA6E-9C18C4D16C74}"/>
              </a:ext>
            </a:extLst>
          </p:cNvPr>
          <p:cNvSpPr>
            <a:spLocks noGrp="1"/>
          </p:cNvSpPr>
          <p:nvPr>
            <p:ph idx="1"/>
          </p:nvPr>
        </p:nvSpPr>
        <p:spPr>
          <a:xfrm>
            <a:off x="838200" y="1825624"/>
            <a:ext cx="10515600" cy="4896017"/>
          </a:xfrm>
        </p:spPr>
        <p:txBody>
          <a:bodyPr>
            <a:normAutofit/>
          </a:bodyPr>
          <a:lstStyle/>
          <a:p>
            <a:r>
              <a:rPr lang="en-US" dirty="0"/>
              <a:t>Technicians commonly make contacts through </a:t>
            </a:r>
            <a:r>
              <a:rPr lang="en-US" i="1" dirty="0">
                <a:solidFill>
                  <a:srgbClr val="DA3427"/>
                </a:solidFill>
              </a:rPr>
              <a:t>repeaters</a:t>
            </a:r>
          </a:p>
          <a:p>
            <a:r>
              <a:rPr lang="en-US" dirty="0"/>
              <a:t>To find repeaters in your area, you’ll need a listing sorted by area …</a:t>
            </a:r>
          </a:p>
          <a:p>
            <a:pPr lvl="1"/>
            <a:r>
              <a:rPr lang="en-US" dirty="0"/>
              <a:t>ARRL Repeater Directory (</a:t>
            </a:r>
            <a:r>
              <a:rPr lang="en-US" dirty="0">
                <a:hlinkClick r:id="rId2"/>
              </a:rPr>
              <a:t>www.arrl.org</a:t>
            </a:r>
            <a:r>
              <a:rPr lang="en-US" dirty="0"/>
              <a:t>)</a:t>
            </a:r>
          </a:p>
          <a:p>
            <a:pPr lvl="1"/>
            <a:r>
              <a:rPr lang="en-US" dirty="0"/>
              <a:t>Repeater Book (</a:t>
            </a:r>
            <a:r>
              <a:rPr lang="en-US" dirty="0">
                <a:hlinkClick r:id="rId3"/>
              </a:rPr>
              <a:t>www.repeaterbook.com</a:t>
            </a:r>
            <a:r>
              <a:rPr lang="en-US" dirty="0"/>
              <a:t>)</a:t>
            </a:r>
          </a:p>
          <a:p>
            <a:r>
              <a:rPr lang="en-US" dirty="0"/>
              <a:t>You can use the </a:t>
            </a:r>
            <a:r>
              <a:rPr lang="en-US" i="1" dirty="0">
                <a:solidFill>
                  <a:srgbClr val="DA3427"/>
                </a:solidFill>
              </a:rPr>
              <a:t>scanning function </a:t>
            </a:r>
            <a:r>
              <a:rPr lang="en-US" dirty="0"/>
              <a:t>of your radio to listen for activity on repeater or simplex channels</a:t>
            </a:r>
          </a:p>
          <a:p>
            <a:r>
              <a:rPr lang="en-US" dirty="0"/>
              <a:t>To access a repeater you will need to know three things …</a:t>
            </a:r>
          </a:p>
          <a:p>
            <a:pPr marL="914400" lvl="1" indent="-457200">
              <a:buFont typeface="+mj-lt"/>
              <a:buAutoNum type="arabicPeriod"/>
            </a:pPr>
            <a:r>
              <a:rPr lang="en-US" dirty="0"/>
              <a:t>Repeater transmitter’s </a:t>
            </a:r>
            <a:r>
              <a:rPr lang="en-US" i="1" dirty="0">
                <a:solidFill>
                  <a:srgbClr val="DA3427"/>
                </a:solidFill>
              </a:rPr>
              <a:t>output</a:t>
            </a:r>
            <a:r>
              <a:rPr lang="en-US" dirty="0"/>
              <a:t> or </a:t>
            </a:r>
            <a:r>
              <a:rPr lang="en-US" i="1" dirty="0">
                <a:solidFill>
                  <a:srgbClr val="DA3427"/>
                </a:solidFill>
              </a:rPr>
              <a:t>transmit frequency</a:t>
            </a:r>
          </a:p>
          <a:p>
            <a:pPr marL="914400" lvl="1" indent="-457200">
              <a:buFont typeface="+mj-lt"/>
              <a:buAutoNum type="arabicPeriod"/>
            </a:pPr>
            <a:r>
              <a:rPr lang="en-US" dirty="0"/>
              <a:t>Repeater receiver’s </a:t>
            </a:r>
            <a:r>
              <a:rPr lang="en-US" i="1" dirty="0">
                <a:solidFill>
                  <a:srgbClr val="DA3427"/>
                </a:solidFill>
              </a:rPr>
              <a:t>input</a:t>
            </a:r>
            <a:r>
              <a:rPr lang="en-US" dirty="0"/>
              <a:t> or </a:t>
            </a:r>
            <a:r>
              <a:rPr lang="en-US" i="1" dirty="0">
                <a:solidFill>
                  <a:srgbClr val="DA3427"/>
                </a:solidFill>
              </a:rPr>
              <a:t>receive frequency</a:t>
            </a:r>
          </a:p>
          <a:p>
            <a:pPr marL="914400" lvl="1" indent="-457200">
              <a:buFont typeface="+mj-lt"/>
              <a:buAutoNum type="arabicPeriod"/>
            </a:pPr>
            <a:r>
              <a:rPr lang="en-US" dirty="0"/>
              <a:t>Frequency of any </a:t>
            </a:r>
            <a:r>
              <a:rPr lang="en-US" i="1" dirty="0">
                <a:solidFill>
                  <a:srgbClr val="DA3427"/>
                </a:solidFill>
              </a:rPr>
              <a:t>access control tones</a:t>
            </a:r>
          </a:p>
          <a:p>
            <a:endParaRPr lang="en-US" dirty="0"/>
          </a:p>
          <a:p>
            <a:endParaRPr lang="en-US" dirty="0"/>
          </a:p>
          <a:p>
            <a:endParaRPr lang="en-US" dirty="0"/>
          </a:p>
        </p:txBody>
      </p:sp>
    </p:spTree>
    <p:extLst>
      <p:ext uri="{BB962C8B-B14F-4D97-AF65-F5344CB8AC3E}">
        <p14:creationId xmlns:p14="http://schemas.microsoft.com/office/powerpoint/2010/main" val="1683556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AB4AB-7D7D-F2E1-11F7-79330FD7CFAD}"/>
              </a:ext>
            </a:extLst>
          </p:cNvPr>
          <p:cNvSpPr>
            <a:spLocks noGrp="1"/>
          </p:cNvSpPr>
          <p:nvPr>
            <p:ph type="title"/>
          </p:nvPr>
        </p:nvSpPr>
        <p:spPr/>
        <p:txBody>
          <a:bodyPr/>
          <a:lstStyle/>
          <a:p>
            <a:r>
              <a:rPr lang="en-US" dirty="0"/>
              <a:t>Repeater Offset (Shift)</a:t>
            </a:r>
          </a:p>
        </p:txBody>
      </p:sp>
      <p:sp>
        <p:nvSpPr>
          <p:cNvPr id="3" name="Content Placeholder 2">
            <a:extLst>
              <a:ext uri="{FF2B5EF4-FFF2-40B4-BE49-F238E27FC236}">
                <a16:creationId xmlns:a16="http://schemas.microsoft.com/office/drawing/2014/main" id="{153B0041-0BD0-7863-425A-7F16A2691943}"/>
              </a:ext>
            </a:extLst>
          </p:cNvPr>
          <p:cNvSpPr>
            <a:spLocks noGrp="1"/>
          </p:cNvSpPr>
          <p:nvPr>
            <p:ph idx="1"/>
          </p:nvPr>
        </p:nvSpPr>
        <p:spPr/>
        <p:txBody>
          <a:bodyPr/>
          <a:lstStyle/>
          <a:p>
            <a:r>
              <a:rPr lang="en-US" dirty="0"/>
              <a:t>To </a:t>
            </a:r>
            <a:r>
              <a:rPr lang="en-US" i="1" dirty="0">
                <a:solidFill>
                  <a:srgbClr val="DA3427"/>
                </a:solidFill>
              </a:rPr>
              <a:t>listen</a:t>
            </a:r>
            <a:r>
              <a:rPr lang="en-US" dirty="0"/>
              <a:t> to a repeater, tune to its </a:t>
            </a:r>
            <a:r>
              <a:rPr lang="en-US" i="1" dirty="0">
                <a:solidFill>
                  <a:srgbClr val="DA3427"/>
                </a:solidFill>
              </a:rPr>
              <a:t>output</a:t>
            </a:r>
            <a:r>
              <a:rPr lang="en-US" dirty="0"/>
              <a:t> frequency</a:t>
            </a:r>
          </a:p>
          <a:p>
            <a:r>
              <a:rPr lang="en-US" dirty="0"/>
              <a:t>To </a:t>
            </a:r>
            <a:r>
              <a:rPr lang="en-US" i="1" dirty="0">
                <a:solidFill>
                  <a:srgbClr val="DA3427"/>
                </a:solidFill>
              </a:rPr>
              <a:t>send</a:t>
            </a:r>
            <a:r>
              <a:rPr lang="en-US" dirty="0"/>
              <a:t> a signal through the repeater, you must transmit on the repeater’s </a:t>
            </a:r>
            <a:r>
              <a:rPr lang="en-US" i="1" dirty="0">
                <a:solidFill>
                  <a:srgbClr val="DA3427"/>
                </a:solidFill>
              </a:rPr>
              <a:t>input</a:t>
            </a:r>
            <a:r>
              <a:rPr lang="en-US" dirty="0"/>
              <a:t> frequency</a:t>
            </a:r>
          </a:p>
          <a:p>
            <a:r>
              <a:rPr lang="en-US" dirty="0"/>
              <a:t>The </a:t>
            </a:r>
            <a:r>
              <a:rPr lang="en-US" i="1" dirty="0">
                <a:solidFill>
                  <a:srgbClr val="DA3427"/>
                </a:solidFill>
              </a:rPr>
              <a:t>difference</a:t>
            </a:r>
            <a:r>
              <a:rPr lang="en-US" dirty="0"/>
              <a:t> between repeater input and output frequencies is called the repeater’s </a:t>
            </a:r>
            <a:r>
              <a:rPr lang="en-US" i="1" dirty="0">
                <a:solidFill>
                  <a:srgbClr val="DA3427"/>
                </a:solidFill>
              </a:rPr>
              <a:t>offset</a:t>
            </a:r>
            <a:r>
              <a:rPr lang="en-US" dirty="0"/>
              <a:t> or </a:t>
            </a:r>
            <a:r>
              <a:rPr lang="en-US" i="1" dirty="0">
                <a:solidFill>
                  <a:srgbClr val="DA3427"/>
                </a:solidFill>
              </a:rPr>
              <a:t>shift</a:t>
            </a:r>
          </a:p>
          <a:p>
            <a:pPr lvl="1"/>
            <a:r>
              <a:rPr lang="en-US" dirty="0"/>
              <a:t>For 2 meters, usually ±600 kHz</a:t>
            </a:r>
          </a:p>
          <a:p>
            <a:pPr lvl="1"/>
            <a:r>
              <a:rPr lang="en-US" dirty="0"/>
              <a:t>For 70 centimeters, usually ±5 MHz</a:t>
            </a:r>
          </a:p>
          <a:p>
            <a:pPr lvl="1"/>
            <a:endParaRPr lang="en-US" dirty="0"/>
          </a:p>
        </p:txBody>
      </p:sp>
    </p:spTree>
    <p:extLst>
      <p:ext uri="{BB962C8B-B14F-4D97-AF65-F5344CB8AC3E}">
        <p14:creationId xmlns:p14="http://schemas.microsoft.com/office/powerpoint/2010/main" val="311530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CF803-271D-106A-F7D5-67A268443B16}"/>
              </a:ext>
            </a:extLst>
          </p:cNvPr>
          <p:cNvSpPr>
            <a:spLocks noGrp="1"/>
          </p:cNvSpPr>
          <p:nvPr>
            <p:ph type="title"/>
          </p:nvPr>
        </p:nvSpPr>
        <p:spPr>
          <a:xfrm>
            <a:off x="0" y="0"/>
            <a:ext cx="10515600" cy="1062623"/>
          </a:xfrm>
        </p:spPr>
        <p:txBody>
          <a:bodyPr/>
          <a:lstStyle/>
          <a:p>
            <a:r>
              <a:rPr lang="de-DE" dirty="0"/>
              <a:t>Table 6.1:  2 meter (144-148 MHz) Band Plan</a:t>
            </a:r>
            <a:endParaRPr lang="en-US" dirty="0"/>
          </a:p>
        </p:txBody>
      </p:sp>
      <p:pic>
        <p:nvPicPr>
          <p:cNvPr id="4" name="Picture 3">
            <a:extLst>
              <a:ext uri="{FF2B5EF4-FFF2-40B4-BE49-F238E27FC236}">
                <a16:creationId xmlns:a16="http://schemas.microsoft.com/office/drawing/2014/main" id="{A1B8F3D6-F0F9-6279-B8F5-5314BCC989C3}"/>
              </a:ext>
            </a:extLst>
          </p:cNvPr>
          <p:cNvPicPr>
            <a:picLocks noChangeAspect="1"/>
          </p:cNvPicPr>
          <p:nvPr/>
        </p:nvPicPr>
        <p:blipFill>
          <a:blip r:embed="rId2"/>
          <a:stretch>
            <a:fillRect/>
          </a:stretch>
        </p:blipFill>
        <p:spPr>
          <a:xfrm>
            <a:off x="5983705" y="1001887"/>
            <a:ext cx="5917014" cy="5490989"/>
          </a:xfrm>
          <a:prstGeom prst="rect">
            <a:avLst/>
          </a:prstGeom>
          <a:ln>
            <a:solidFill>
              <a:schemeClr val="tx1"/>
            </a:solidFill>
          </a:ln>
        </p:spPr>
      </p:pic>
      <p:sp>
        <p:nvSpPr>
          <p:cNvPr id="5" name="TextBox 4">
            <a:extLst>
              <a:ext uri="{FF2B5EF4-FFF2-40B4-BE49-F238E27FC236}">
                <a16:creationId xmlns:a16="http://schemas.microsoft.com/office/drawing/2014/main" id="{77636BCD-F6F6-9FBE-E8A2-A24D252D31E3}"/>
              </a:ext>
            </a:extLst>
          </p:cNvPr>
          <p:cNvSpPr txBox="1"/>
          <p:nvPr/>
        </p:nvSpPr>
        <p:spPr>
          <a:xfrm>
            <a:off x="291281" y="1078665"/>
            <a:ext cx="4523874" cy="1200329"/>
          </a:xfrm>
          <a:prstGeom prst="rect">
            <a:avLst/>
          </a:prstGeom>
          <a:noFill/>
        </p:spPr>
        <p:txBody>
          <a:bodyPr wrap="square" rtlCol="0">
            <a:spAutoFit/>
          </a:bodyPr>
          <a:lstStyle/>
          <a:p>
            <a:r>
              <a:rPr lang="en-US" sz="2400" i="1" dirty="0">
                <a:solidFill>
                  <a:srgbClr val="DA3427"/>
                </a:solidFill>
              </a:rPr>
              <a:t>2 meter and 70 cm bands are where many Technician licensees begin operating</a:t>
            </a:r>
          </a:p>
        </p:txBody>
      </p:sp>
      <p:sp>
        <p:nvSpPr>
          <p:cNvPr id="6" name="TextBox 5">
            <a:extLst>
              <a:ext uri="{FF2B5EF4-FFF2-40B4-BE49-F238E27FC236}">
                <a16:creationId xmlns:a16="http://schemas.microsoft.com/office/drawing/2014/main" id="{D4E83992-5A95-727A-975E-961DB71739AB}"/>
              </a:ext>
            </a:extLst>
          </p:cNvPr>
          <p:cNvSpPr txBox="1"/>
          <p:nvPr/>
        </p:nvSpPr>
        <p:spPr>
          <a:xfrm>
            <a:off x="291281" y="3378678"/>
            <a:ext cx="4523874" cy="830997"/>
          </a:xfrm>
          <a:prstGeom prst="rect">
            <a:avLst/>
          </a:prstGeom>
          <a:noFill/>
        </p:spPr>
        <p:txBody>
          <a:bodyPr wrap="square" rtlCol="0">
            <a:spAutoFit/>
          </a:bodyPr>
          <a:lstStyle/>
          <a:p>
            <a:r>
              <a:rPr lang="en-US" sz="2400" i="1" dirty="0">
                <a:solidFill>
                  <a:srgbClr val="0000FF"/>
                </a:solidFill>
              </a:rPr>
              <a:t>Note the variety of activity in just one band</a:t>
            </a:r>
          </a:p>
        </p:txBody>
      </p:sp>
    </p:spTree>
    <p:extLst>
      <p:ext uri="{BB962C8B-B14F-4D97-AF65-F5344CB8AC3E}">
        <p14:creationId xmlns:p14="http://schemas.microsoft.com/office/powerpoint/2010/main" val="13120007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58E20-A78D-4A33-3E51-13E99D05D5A1}"/>
              </a:ext>
            </a:extLst>
          </p:cNvPr>
          <p:cNvSpPr>
            <a:spLocks noGrp="1"/>
          </p:cNvSpPr>
          <p:nvPr>
            <p:ph type="title"/>
          </p:nvPr>
        </p:nvSpPr>
        <p:spPr/>
        <p:txBody>
          <a:bodyPr/>
          <a:lstStyle/>
          <a:p>
            <a:r>
              <a:rPr lang="en-US" dirty="0"/>
              <a:t>Linked Repeater Systems &amp; Access Tones</a:t>
            </a:r>
          </a:p>
        </p:txBody>
      </p:sp>
      <p:sp>
        <p:nvSpPr>
          <p:cNvPr id="3" name="Content Placeholder 2">
            <a:extLst>
              <a:ext uri="{FF2B5EF4-FFF2-40B4-BE49-F238E27FC236}">
                <a16:creationId xmlns:a16="http://schemas.microsoft.com/office/drawing/2014/main" id="{6855A43B-09F0-4FA0-98DC-B89F368C8D3E}"/>
              </a:ext>
            </a:extLst>
          </p:cNvPr>
          <p:cNvSpPr>
            <a:spLocks noGrp="1"/>
          </p:cNvSpPr>
          <p:nvPr>
            <p:ph idx="1"/>
          </p:nvPr>
        </p:nvSpPr>
        <p:spPr>
          <a:xfrm>
            <a:off x="838200" y="1487606"/>
            <a:ext cx="10515600" cy="5213445"/>
          </a:xfrm>
        </p:spPr>
        <p:txBody>
          <a:bodyPr>
            <a:normAutofit fontScale="92500" lnSpcReduction="10000"/>
          </a:bodyPr>
          <a:lstStyle/>
          <a:p>
            <a:r>
              <a:rPr lang="en-US" dirty="0"/>
              <a:t>To extend their range, repeaters sometimes use remote receivers</a:t>
            </a:r>
          </a:p>
          <a:p>
            <a:r>
              <a:rPr lang="en-US" dirty="0"/>
              <a:t>Repeaters can also be </a:t>
            </a:r>
            <a:r>
              <a:rPr lang="en-US" i="1" dirty="0">
                <a:solidFill>
                  <a:srgbClr val="DA3427"/>
                </a:solidFill>
              </a:rPr>
              <a:t>linked</a:t>
            </a:r>
            <a:r>
              <a:rPr lang="en-US" dirty="0"/>
              <a:t> to other repeaters (by sharing the signals each receives and retransmitting them)</a:t>
            </a:r>
          </a:p>
          <a:p>
            <a:r>
              <a:rPr lang="en-US" dirty="0"/>
              <a:t>Most repeaters won’t pass a signal from the receiver to the transmitter for retransmission unless it contains an </a:t>
            </a:r>
            <a:r>
              <a:rPr lang="en-US" i="1" dirty="0">
                <a:solidFill>
                  <a:srgbClr val="DA3427"/>
                </a:solidFill>
              </a:rPr>
              <a:t>access tone</a:t>
            </a:r>
          </a:p>
          <a:p>
            <a:pPr lvl="1"/>
            <a:r>
              <a:rPr lang="en-US" dirty="0"/>
              <a:t>Also called </a:t>
            </a:r>
            <a:r>
              <a:rPr lang="en-US" i="1" dirty="0">
                <a:solidFill>
                  <a:srgbClr val="DA3427"/>
                </a:solidFill>
              </a:rPr>
              <a:t>Continuous Tone Coded Squelch System </a:t>
            </a:r>
            <a:r>
              <a:rPr lang="en-US" dirty="0"/>
              <a:t>(CTCSS), </a:t>
            </a:r>
            <a:r>
              <a:rPr lang="en-US" i="1" dirty="0">
                <a:solidFill>
                  <a:srgbClr val="DA3427"/>
                </a:solidFill>
              </a:rPr>
              <a:t>PL</a:t>
            </a:r>
            <a:r>
              <a:rPr lang="en-US" dirty="0"/>
              <a:t> (for Private Line, the Motorola trade name) or </a:t>
            </a:r>
            <a:r>
              <a:rPr lang="en-US" i="1" dirty="0">
                <a:solidFill>
                  <a:srgbClr val="DA3427"/>
                </a:solidFill>
              </a:rPr>
              <a:t>sub-audible</a:t>
            </a:r>
          </a:p>
          <a:p>
            <a:pPr lvl="1"/>
            <a:r>
              <a:rPr lang="en-US" dirty="0"/>
              <a:t>Your radio’s operating manual will explain how to select and activate the tone</a:t>
            </a:r>
          </a:p>
          <a:p>
            <a:pPr lvl="2"/>
            <a:r>
              <a:rPr lang="en-US" dirty="0"/>
              <a:t>There may be several tone options, such as tone squelch and digital code squelch (DCS)</a:t>
            </a:r>
          </a:p>
          <a:p>
            <a:r>
              <a:rPr lang="en-US" dirty="0"/>
              <a:t>Troubleshooting repeaters … </a:t>
            </a:r>
            <a:r>
              <a:rPr lang="en-US" i="1" dirty="0"/>
              <a:t>If you can hear a repeater’s signal, but it can’t hear you </a:t>
            </a:r>
            <a:r>
              <a:rPr lang="en-US" dirty="0"/>
              <a:t>…</a:t>
            </a:r>
          </a:p>
          <a:p>
            <a:pPr lvl="1"/>
            <a:r>
              <a:rPr lang="en-US" dirty="0"/>
              <a:t>Make you’re sure you are using the right offset</a:t>
            </a:r>
          </a:p>
          <a:p>
            <a:pPr lvl="1"/>
            <a:r>
              <a:rPr lang="en-US" dirty="0"/>
              <a:t>Make sure you have your radio set up to use the right type or frequency of access tone (CTCSS)</a:t>
            </a:r>
          </a:p>
          <a:p>
            <a:pPr lvl="1"/>
            <a:r>
              <a:rPr lang="en-US" dirty="0"/>
              <a:t>Make sure your radio’s digital code squelch settings are correct (DCS)</a:t>
            </a:r>
          </a:p>
        </p:txBody>
      </p:sp>
    </p:spTree>
    <p:extLst>
      <p:ext uri="{BB962C8B-B14F-4D97-AF65-F5344CB8AC3E}">
        <p14:creationId xmlns:p14="http://schemas.microsoft.com/office/powerpoint/2010/main" val="150623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9438844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the scanning function of an FM transceiver do?</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Checks incoming signal deviation</a:t>
            </a:r>
          </a:p>
          <a:p>
            <a:r>
              <a:t>Prevents interference to nearby repeaters</a:t>
            </a:r>
          </a:p>
          <a:p>
            <a:r>
              <a:t>Tunes through a range of frequencies to check for activity</a:t>
            </a:r>
          </a:p>
          <a:p>
            <a:r>
              <a:t>Tunes through a range of frequencies to determine the antenna’s resonant frequency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T4B05 C 6-10</a:t>
            </a:r>
          </a:p>
        </p:txBody>
      </p:sp>
    </p:spTree>
    <p:extLst>
      <p:ext uri="{BB962C8B-B14F-4D97-AF65-F5344CB8AC3E}">
        <p14:creationId xmlns:p14="http://schemas.microsoft.com/office/powerpoint/2010/main" val="3035489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common repeater frequency offset in the 2-meter 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Plus or minus 5 MHz</a:t>
            </a:r>
          </a:p>
          <a:p>
            <a:r>
              <a:t>Plus or minus 600 kHz</a:t>
            </a:r>
          </a:p>
          <a:p>
            <a:r>
              <a:t>Plus or minus 500 kHz</a:t>
            </a:r>
          </a:p>
          <a:p>
            <a:r>
              <a:t>Plus or minus 1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T2A01 B 6-11</a:t>
            </a:r>
          </a:p>
        </p:txBody>
      </p:sp>
    </p:spTree>
    <p:extLst>
      <p:ext uri="{BB962C8B-B14F-4D97-AF65-F5344CB8AC3E}">
        <p14:creationId xmlns:p14="http://schemas.microsoft.com/office/powerpoint/2010/main" val="301570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common repeater frequency offset in the 70-centimeter 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Plus or minus 5 MHz</a:t>
            </a:r>
          </a:p>
          <a:p>
            <a:r>
              <a:t>Plus or minus 600 kHz</a:t>
            </a:r>
          </a:p>
          <a:p>
            <a:r>
              <a:t>Plus or minus 500 kHz</a:t>
            </a:r>
          </a:p>
          <a:p>
            <a:r>
              <a:t>Plus or minus 1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T2A03 A 6-11</a:t>
            </a:r>
          </a:p>
        </p:txBody>
      </p:sp>
    </p:spTree>
    <p:extLst>
      <p:ext uri="{BB962C8B-B14F-4D97-AF65-F5344CB8AC3E}">
        <p14:creationId xmlns:p14="http://schemas.microsoft.com/office/powerpoint/2010/main" val="3904621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the term "repeater offset" mean?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difference between a repeater’s transmit and receive frequencies</a:t>
            </a:r>
          </a:p>
          <a:p>
            <a:r>
              <a:t>The repeater has a time delay to prevent interference</a:t>
            </a:r>
          </a:p>
          <a:p>
            <a:r>
              <a:t>The approximately half-second delay to allow for the “squelch tail” to be removed</a:t>
            </a:r>
          </a:p>
          <a:p>
            <a:r>
              <a:t>The fee charged by the repeater owner or club to provide for maintenance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T2A07 A 6-11</a:t>
            </a:r>
          </a:p>
        </p:txBody>
      </p:sp>
    </p:spTree>
    <p:extLst>
      <p:ext uri="{BB962C8B-B14F-4D97-AF65-F5344CB8AC3E}">
        <p14:creationId xmlns:p14="http://schemas.microsoft.com/office/powerpoint/2010/main" val="157850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describes a linked repeater network?</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network of repeaters in which signals received by one repeater are transmitted by all the repeaters in the network</a:t>
            </a:r>
          </a:p>
          <a:p>
            <a:r>
              <a:t>A single repeater with more than one receiver</a:t>
            </a:r>
          </a:p>
          <a:p>
            <a:r>
              <a:t>Multiple repeaters with the same control operator</a:t>
            </a:r>
          </a:p>
          <a:p>
            <a:r>
              <a:t>A system of repeaters linked by APRS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T2B03 A 6-12</a:t>
            </a:r>
          </a:p>
        </p:txBody>
      </p:sp>
    </p:spTree>
    <p:extLst>
      <p:ext uri="{BB962C8B-B14F-4D97-AF65-F5344CB8AC3E}">
        <p14:creationId xmlns:p14="http://schemas.microsoft.com/office/powerpoint/2010/main" val="3891160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What term describes the use of a sub-audible tone transmitted along with normal voice audio to open the squelch of a receiver?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Carrier squelch</a:t>
            </a:r>
          </a:p>
          <a:p>
            <a:r>
              <a:t>Tone burst</a:t>
            </a:r>
          </a:p>
          <a:p>
            <a:r>
              <a:t>DTMF</a:t>
            </a:r>
          </a:p>
          <a:p>
            <a:r>
              <a:t>CTCSS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T2B02 D 6-12</a:t>
            </a:r>
          </a:p>
        </p:txBody>
      </p:sp>
    </p:spTree>
    <p:extLst>
      <p:ext uri="{BB962C8B-B14F-4D97-AF65-F5344CB8AC3E}">
        <p14:creationId xmlns:p14="http://schemas.microsoft.com/office/powerpoint/2010/main" val="27784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could be the reason you are unable to access a repeater whose output you can hear?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Improper transceiver offset</a:t>
            </a:r>
          </a:p>
          <a:p>
            <a:r>
              <a:t>You are using the wrong CTCSS tone</a:t>
            </a:r>
          </a:p>
          <a:p>
            <a:r>
              <a:t>You are using the wrong DCS code</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T2B04 D 6-12</a:t>
            </a:r>
          </a:p>
        </p:txBody>
      </p:sp>
    </p:spTree>
    <p:extLst>
      <p:ext uri="{BB962C8B-B14F-4D97-AF65-F5344CB8AC3E}">
        <p14:creationId xmlns:p14="http://schemas.microsoft.com/office/powerpoint/2010/main" val="309772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A3E03-C0FD-8441-0F87-921CE80F4C30}"/>
              </a:ext>
            </a:extLst>
          </p:cNvPr>
          <p:cNvSpPr>
            <a:spLocks noGrp="1"/>
          </p:cNvSpPr>
          <p:nvPr>
            <p:ph type="title"/>
          </p:nvPr>
        </p:nvSpPr>
        <p:spPr/>
        <p:txBody>
          <a:bodyPr/>
          <a:lstStyle/>
          <a:p>
            <a:r>
              <a:rPr lang="en-US" dirty="0"/>
              <a:t>Digital Repeater Systems</a:t>
            </a:r>
          </a:p>
        </p:txBody>
      </p:sp>
      <p:sp>
        <p:nvSpPr>
          <p:cNvPr id="3" name="Content Placeholder 2">
            <a:extLst>
              <a:ext uri="{FF2B5EF4-FFF2-40B4-BE49-F238E27FC236}">
                <a16:creationId xmlns:a16="http://schemas.microsoft.com/office/drawing/2014/main" id="{BA37F564-568A-E9DC-5005-2C50344C9885}"/>
              </a:ext>
            </a:extLst>
          </p:cNvPr>
          <p:cNvSpPr>
            <a:spLocks noGrp="1"/>
          </p:cNvSpPr>
          <p:nvPr>
            <p:ph idx="1"/>
          </p:nvPr>
        </p:nvSpPr>
        <p:spPr>
          <a:xfrm>
            <a:off x="838200" y="1690688"/>
            <a:ext cx="10515600" cy="4802187"/>
          </a:xfrm>
        </p:spPr>
        <p:txBody>
          <a:bodyPr>
            <a:normAutofit/>
          </a:bodyPr>
          <a:lstStyle/>
          <a:p>
            <a:r>
              <a:rPr lang="en-US" dirty="0"/>
              <a:t>Ham radio and the Internet can link repeaters and communicate nearly anywhere on Earth … some of these systems include:</a:t>
            </a:r>
          </a:p>
          <a:p>
            <a:pPr lvl="1"/>
            <a:r>
              <a:rPr lang="en-US" dirty="0"/>
              <a:t>IRLP (Internet Radio Linking Project)</a:t>
            </a:r>
          </a:p>
          <a:p>
            <a:pPr lvl="1"/>
            <a:r>
              <a:rPr lang="en-US" dirty="0"/>
              <a:t>EchoLink</a:t>
            </a:r>
          </a:p>
          <a:p>
            <a:pPr lvl="1"/>
            <a:r>
              <a:rPr lang="en-US" dirty="0"/>
              <a:t>WIRES II — a proprietary system of the Yaesu company</a:t>
            </a:r>
          </a:p>
          <a:p>
            <a:pPr lvl="1"/>
            <a:r>
              <a:rPr lang="en-US" dirty="0"/>
              <a:t>D-STAR — a system based on the public D-STAR standard</a:t>
            </a:r>
          </a:p>
          <a:p>
            <a:pPr lvl="1"/>
            <a:r>
              <a:rPr lang="en-US" dirty="0"/>
              <a:t>DMR — Digital Mobile Radio</a:t>
            </a:r>
          </a:p>
          <a:p>
            <a:r>
              <a:rPr lang="en-US" dirty="0"/>
              <a:t>IRLP and EchoLink use VoIP (</a:t>
            </a:r>
            <a:r>
              <a:rPr lang="en-US" i="1" dirty="0">
                <a:solidFill>
                  <a:srgbClr val="DA3427"/>
                </a:solidFill>
              </a:rPr>
              <a:t>Voice over Internet Protocol</a:t>
            </a:r>
            <a:r>
              <a:rPr lang="en-US" dirty="0"/>
              <a:t>) technology</a:t>
            </a:r>
          </a:p>
          <a:p>
            <a:r>
              <a:rPr lang="en-US" dirty="0"/>
              <a:t>EchoLink uses VoIP to enable stations to transmit through an internet-connected repeater </a:t>
            </a:r>
            <a:r>
              <a:rPr lang="en-US" b="1" dirty="0">
                <a:solidFill>
                  <a:srgbClr val="DA3427"/>
                </a:solidFill>
              </a:rPr>
              <a:t>without</a:t>
            </a:r>
            <a:r>
              <a:rPr lang="en-US" dirty="0"/>
              <a:t> using a radio to initiate the transmission (a call sign &amp; proof of license are required)</a:t>
            </a:r>
          </a:p>
        </p:txBody>
      </p:sp>
    </p:spTree>
    <p:extLst>
      <p:ext uri="{BB962C8B-B14F-4D97-AF65-F5344CB8AC3E}">
        <p14:creationId xmlns:p14="http://schemas.microsoft.com/office/powerpoint/2010/main" val="67438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009E7-0232-1669-7E11-A03BFEEA6EC5}"/>
              </a:ext>
            </a:extLst>
          </p:cNvPr>
          <p:cNvSpPr>
            <a:spLocks noGrp="1"/>
          </p:cNvSpPr>
          <p:nvPr>
            <p:ph type="title"/>
          </p:nvPr>
        </p:nvSpPr>
        <p:spPr/>
        <p:txBody>
          <a:bodyPr/>
          <a:lstStyle/>
          <a:p>
            <a:r>
              <a:rPr lang="en-US" dirty="0"/>
              <a:t>Band Plans (cont.)</a:t>
            </a:r>
          </a:p>
        </p:txBody>
      </p:sp>
      <p:sp>
        <p:nvSpPr>
          <p:cNvPr id="3" name="Content Placeholder 2">
            <a:extLst>
              <a:ext uri="{FF2B5EF4-FFF2-40B4-BE49-F238E27FC236}">
                <a16:creationId xmlns:a16="http://schemas.microsoft.com/office/drawing/2014/main" id="{5E8FD406-773C-3559-CA06-F1C8FBC92116}"/>
              </a:ext>
            </a:extLst>
          </p:cNvPr>
          <p:cNvSpPr>
            <a:spLocks noGrp="1"/>
          </p:cNvSpPr>
          <p:nvPr>
            <p:ph idx="1"/>
          </p:nvPr>
        </p:nvSpPr>
        <p:spPr>
          <a:xfrm>
            <a:off x="838200" y="1459832"/>
            <a:ext cx="10515600" cy="5213684"/>
          </a:xfrm>
        </p:spPr>
        <p:txBody>
          <a:bodyPr>
            <a:normAutofit/>
          </a:bodyPr>
          <a:lstStyle/>
          <a:p>
            <a:r>
              <a:rPr lang="en-US" dirty="0"/>
              <a:t>HF band plans tend to be simpler than VHF and UHF because there are no repeaters</a:t>
            </a:r>
          </a:p>
          <a:p>
            <a:r>
              <a:rPr lang="en-US" dirty="0"/>
              <a:t>Other common uses listed in band plans …</a:t>
            </a:r>
          </a:p>
          <a:p>
            <a:pPr lvl="1"/>
            <a:r>
              <a:rPr lang="en-US" dirty="0"/>
              <a:t>Beacons — Automated transmissions for listeners to tell when the band is “open” to the beacon’s location</a:t>
            </a:r>
          </a:p>
          <a:p>
            <a:pPr lvl="1"/>
            <a:r>
              <a:rPr lang="en-US" dirty="0"/>
              <a:t>Weak signal — Modes that work better at lower signal strengths (CW, SSB, and some digital modes). Every amateur band from 50 MHz on up has frequencies available for CW and SSB operation.</a:t>
            </a:r>
          </a:p>
          <a:p>
            <a:pPr lvl="1"/>
            <a:r>
              <a:rPr lang="en-US" dirty="0"/>
              <a:t>Satellite uplinks and downlinks —Segments of bands where signals are sent to (</a:t>
            </a:r>
            <a:r>
              <a:rPr lang="en-US" i="1" dirty="0">
                <a:solidFill>
                  <a:srgbClr val="DA3427"/>
                </a:solidFill>
              </a:rPr>
              <a:t>uplink</a:t>
            </a:r>
            <a:r>
              <a:rPr lang="en-US" dirty="0"/>
              <a:t>) and received from (</a:t>
            </a:r>
            <a:r>
              <a:rPr lang="en-US" i="1" dirty="0">
                <a:solidFill>
                  <a:srgbClr val="DA3427"/>
                </a:solidFill>
              </a:rPr>
              <a:t>downlink</a:t>
            </a:r>
            <a:r>
              <a:rPr lang="en-US" dirty="0"/>
              <a:t>) satellites</a:t>
            </a:r>
          </a:p>
          <a:p>
            <a:pPr lvl="1"/>
            <a:r>
              <a:rPr lang="en-US" dirty="0"/>
              <a:t>Simplex — Transmitting and receiving on the same frequency</a:t>
            </a:r>
          </a:p>
          <a:p>
            <a:pPr lvl="1"/>
            <a:r>
              <a:rPr lang="en-US" dirty="0"/>
              <a:t>Repeater inputs and outputs</a:t>
            </a:r>
          </a:p>
          <a:p>
            <a:pPr lvl="1"/>
            <a:r>
              <a:rPr lang="en-US" dirty="0"/>
              <a:t>Control links</a:t>
            </a:r>
          </a:p>
          <a:p>
            <a:endParaRPr lang="en-US" dirty="0"/>
          </a:p>
        </p:txBody>
      </p:sp>
    </p:spTree>
    <p:extLst>
      <p:ext uri="{BB962C8B-B14F-4D97-AF65-F5344CB8AC3E}">
        <p14:creationId xmlns:p14="http://schemas.microsoft.com/office/powerpoint/2010/main" val="2836301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B68C7-6387-0446-7F15-A3B15E208FF4}"/>
              </a:ext>
            </a:extLst>
          </p:cNvPr>
          <p:cNvSpPr>
            <a:spLocks noGrp="1"/>
          </p:cNvSpPr>
          <p:nvPr>
            <p:ph type="title"/>
          </p:nvPr>
        </p:nvSpPr>
        <p:spPr/>
        <p:txBody>
          <a:bodyPr/>
          <a:lstStyle/>
          <a:p>
            <a:r>
              <a:rPr lang="en-US" dirty="0"/>
              <a:t>Digital Repeater Systems (cont.)</a:t>
            </a:r>
          </a:p>
        </p:txBody>
      </p:sp>
      <p:sp>
        <p:nvSpPr>
          <p:cNvPr id="3" name="Content Placeholder 2">
            <a:extLst>
              <a:ext uri="{FF2B5EF4-FFF2-40B4-BE49-F238E27FC236}">
                <a16:creationId xmlns:a16="http://schemas.microsoft.com/office/drawing/2014/main" id="{FC946256-C72C-5F44-8351-7C74812ED6C6}"/>
              </a:ext>
            </a:extLst>
          </p:cNvPr>
          <p:cNvSpPr>
            <a:spLocks noGrp="1"/>
          </p:cNvSpPr>
          <p:nvPr>
            <p:ph idx="1"/>
          </p:nvPr>
        </p:nvSpPr>
        <p:spPr>
          <a:xfrm>
            <a:off x="641684" y="1690688"/>
            <a:ext cx="10972800" cy="5167312"/>
          </a:xfrm>
        </p:spPr>
        <p:txBody>
          <a:bodyPr>
            <a:normAutofit fontScale="92500"/>
          </a:bodyPr>
          <a:lstStyle/>
          <a:p>
            <a:r>
              <a:rPr lang="en-US" dirty="0"/>
              <a:t>IRLP and EchoLink contacts differ from a regular repeater contacts … </a:t>
            </a:r>
            <a:r>
              <a:rPr lang="en-US" i="1" dirty="0"/>
              <a:t>initiating station must know the repeater control code to request an IRLP connection </a:t>
            </a:r>
            <a:r>
              <a:rPr lang="en-US" dirty="0"/>
              <a:t>… a sequence of DTMF or </a:t>
            </a:r>
            <a:r>
              <a:rPr lang="en-US" i="1" dirty="0">
                <a:solidFill>
                  <a:srgbClr val="DA3427"/>
                </a:solidFill>
              </a:rPr>
              <a:t>Dual-tone Multi-Frequency</a:t>
            </a:r>
            <a:r>
              <a:rPr lang="en-US" dirty="0"/>
              <a:t> tones</a:t>
            </a:r>
          </a:p>
          <a:p>
            <a:r>
              <a:rPr lang="en-US" dirty="0"/>
              <a:t>WIRES II uses voice-only standard developed by radio manufacturer Yaesu</a:t>
            </a:r>
          </a:p>
          <a:p>
            <a:r>
              <a:rPr lang="en-US" dirty="0"/>
              <a:t>D-STAR combines digital voice and data communications</a:t>
            </a:r>
          </a:p>
          <a:p>
            <a:r>
              <a:rPr lang="en-US" dirty="0"/>
              <a:t>DMR is a technique for time-multiplexing two digital voice signals on a single 12.5 kHz repeater channel … digital codes called color codes are used to access a specific repeater, similar to CTCSS or PL access tones on an analog FM repeater</a:t>
            </a:r>
          </a:p>
          <a:p>
            <a:pPr lvl="1"/>
            <a:r>
              <a:rPr lang="en-US" dirty="0"/>
              <a:t>By programming your radio with those IDs and codes, you can join the group and your audio will be shared with all other members of the group</a:t>
            </a:r>
          </a:p>
          <a:p>
            <a:pPr lvl="1"/>
            <a:r>
              <a:rPr lang="en-US" dirty="0"/>
              <a:t>Talk groups allow groups of users to share a channel at different times without being heard by other users on the channel … data are contained in a code plug computer file</a:t>
            </a:r>
          </a:p>
          <a:p>
            <a:endParaRPr lang="en-US" dirty="0"/>
          </a:p>
        </p:txBody>
      </p:sp>
    </p:spTree>
    <p:extLst>
      <p:ext uri="{BB962C8B-B14F-4D97-AF65-F5344CB8AC3E}">
        <p14:creationId xmlns:p14="http://schemas.microsoft.com/office/powerpoint/2010/main" val="1445469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5BE4C8-0DD4-AC91-D0E0-2CA4ECBA3C19}"/>
              </a:ext>
            </a:extLst>
          </p:cNvPr>
          <p:cNvSpPr>
            <a:spLocks noGrp="1"/>
          </p:cNvSpPr>
          <p:nvPr>
            <p:ph type="title"/>
          </p:nvPr>
        </p:nvSpPr>
        <p:spPr/>
        <p:txBody>
          <a:bodyPr/>
          <a:lstStyle/>
          <a:p>
            <a:r>
              <a:rPr lang="en-US" dirty="0"/>
              <a:t>Digital Repeater Systems (cont.)</a:t>
            </a:r>
          </a:p>
        </p:txBody>
      </p:sp>
      <p:sp>
        <p:nvSpPr>
          <p:cNvPr id="3" name="Content Placeholder 2">
            <a:extLst>
              <a:ext uri="{FF2B5EF4-FFF2-40B4-BE49-F238E27FC236}">
                <a16:creationId xmlns:a16="http://schemas.microsoft.com/office/drawing/2014/main" id="{FC48C509-97F1-E725-16BC-E0AEDD5A336B}"/>
              </a:ext>
            </a:extLst>
          </p:cNvPr>
          <p:cNvSpPr>
            <a:spLocks noGrp="1"/>
          </p:cNvSpPr>
          <p:nvPr>
            <p:ph idx="1"/>
          </p:nvPr>
        </p:nvSpPr>
        <p:spPr/>
        <p:txBody>
          <a:bodyPr/>
          <a:lstStyle/>
          <a:p>
            <a:r>
              <a:rPr lang="en-US" dirty="0"/>
              <a:t>You don’t need different radios for each digital voice system … </a:t>
            </a:r>
            <a:r>
              <a:rPr lang="en-US" i="1" dirty="0">
                <a:solidFill>
                  <a:srgbClr val="DA3427"/>
                </a:solidFill>
              </a:rPr>
              <a:t>hot spots</a:t>
            </a:r>
            <a:r>
              <a:rPr lang="en-US" dirty="0"/>
              <a:t> are used that link your digital transceiver to the internet, and software in the hot spot makes the connection</a:t>
            </a:r>
          </a:p>
          <a:p>
            <a:r>
              <a:rPr lang="en-US" dirty="0"/>
              <a:t>WIRES II/System Fusion, D-STAR, DMR, P25, and NXDN all use talk groups in one form or another</a:t>
            </a:r>
          </a:p>
          <a:p>
            <a:pPr lvl="1"/>
            <a:r>
              <a:rPr lang="en-US" dirty="0"/>
              <a:t>To join a talk group, you’ll need to know the group’s identification code or number</a:t>
            </a:r>
          </a:p>
          <a:p>
            <a:pPr lvl="1"/>
            <a:r>
              <a:rPr lang="en-US" dirty="0"/>
              <a:t>You’ll also have to enter your own identification code (and call sign for D-STAR) into the transceiver so the system knows who you are</a:t>
            </a:r>
          </a:p>
          <a:p>
            <a:endParaRPr lang="en-US" dirty="0"/>
          </a:p>
        </p:txBody>
      </p:sp>
    </p:spTree>
    <p:extLst>
      <p:ext uri="{BB962C8B-B14F-4D97-AF65-F5344CB8AC3E}">
        <p14:creationId xmlns:p14="http://schemas.microsoft.com/office/powerpoint/2010/main" val="1356002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67BB-C44A-1D83-0E59-A98F5BD01A4B}"/>
              </a:ext>
            </a:extLst>
          </p:cNvPr>
          <p:cNvSpPr>
            <a:spLocks noGrp="1"/>
          </p:cNvSpPr>
          <p:nvPr>
            <p:ph type="title"/>
          </p:nvPr>
        </p:nvSpPr>
        <p:spPr/>
        <p:txBody>
          <a:bodyPr/>
          <a:lstStyle/>
          <a:p>
            <a:r>
              <a:rPr lang="en-US" dirty="0"/>
              <a:t>Nets</a:t>
            </a:r>
          </a:p>
        </p:txBody>
      </p:sp>
      <p:sp>
        <p:nvSpPr>
          <p:cNvPr id="3" name="Content Placeholder 2">
            <a:extLst>
              <a:ext uri="{FF2B5EF4-FFF2-40B4-BE49-F238E27FC236}">
                <a16:creationId xmlns:a16="http://schemas.microsoft.com/office/drawing/2014/main" id="{8A2B63D0-9A24-AC4D-4D78-E23FDC0CFC23}"/>
              </a:ext>
            </a:extLst>
          </p:cNvPr>
          <p:cNvSpPr>
            <a:spLocks noGrp="1"/>
          </p:cNvSpPr>
          <p:nvPr>
            <p:ph idx="1"/>
          </p:nvPr>
        </p:nvSpPr>
        <p:spPr>
          <a:xfrm>
            <a:off x="838200" y="1690688"/>
            <a:ext cx="10515600" cy="5046995"/>
          </a:xfrm>
        </p:spPr>
        <p:txBody>
          <a:bodyPr>
            <a:normAutofit lnSpcReduction="10000"/>
          </a:bodyPr>
          <a:lstStyle/>
          <a:p>
            <a:r>
              <a:rPr lang="en-US" dirty="0"/>
              <a:t>In the early days of radio, </a:t>
            </a:r>
            <a:r>
              <a:rPr lang="en-US" i="1" dirty="0">
                <a:solidFill>
                  <a:srgbClr val="DA3427"/>
                </a:solidFill>
              </a:rPr>
              <a:t>nets</a:t>
            </a:r>
            <a:r>
              <a:rPr lang="en-US" dirty="0"/>
              <a:t> helped stations meet on the air to share news and messages</a:t>
            </a:r>
          </a:p>
          <a:p>
            <a:r>
              <a:rPr lang="en-US" dirty="0"/>
              <a:t>Today’s nets include support for emergency communications and public service activities</a:t>
            </a:r>
          </a:p>
          <a:p>
            <a:r>
              <a:rPr lang="en-US" dirty="0"/>
              <a:t>Nets usually have two purposes:</a:t>
            </a:r>
          </a:p>
          <a:p>
            <a:pPr marL="914400" lvl="1" indent="-457200">
              <a:buFont typeface="+mj-lt"/>
              <a:buAutoNum type="arabicPeriod"/>
            </a:pPr>
            <a:r>
              <a:rPr lang="en-US" dirty="0"/>
              <a:t>Pass emergency messages </a:t>
            </a:r>
          </a:p>
          <a:p>
            <a:pPr marL="914400" lvl="1" indent="-457200">
              <a:buFont typeface="+mj-lt"/>
              <a:buAutoNum type="arabicPeriod"/>
            </a:pPr>
            <a:r>
              <a:rPr lang="en-US" dirty="0"/>
              <a:t>Coordinate reporting and response activities</a:t>
            </a:r>
          </a:p>
          <a:p>
            <a:r>
              <a:rPr lang="en-US" dirty="0"/>
              <a:t>Net messages are called </a:t>
            </a:r>
            <a:r>
              <a:rPr lang="en-US" i="1" dirty="0">
                <a:solidFill>
                  <a:srgbClr val="DA3427"/>
                </a:solidFill>
              </a:rPr>
              <a:t>traffic</a:t>
            </a:r>
            <a:r>
              <a:rPr lang="en-US" dirty="0">
                <a:solidFill>
                  <a:schemeClr val="tx1"/>
                </a:solidFill>
              </a:rPr>
              <a:t>, which often have built-in routing information to get the message to the right place</a:t>
            </a:r>
          </a:p>
          <a:p>
            <a:pPr>
              <a:buClr>
                <a:schemeClr val="tx1"/>
              </a:buClr>
            </a:pPr>
            <a:r>
              <a:rPr lang="en-US" dirty="0">
                <a:solidFill>
                  <a:schemeClr val="tx1"/>
                </a:solidFill>
              </a:rPr>
              <a:t>Exchanging messages is called </a:t>
            </a:r>
            <a:r>
              <a:rPr lang="en-US" i="1" dirty="0">
                <a:solidFill>
                  <a:srgbClr val="DA3427"/>
                </a:solidFill>
              </a:rPr>
              <a:t>traffic handling</a:t>
            </a:r>
          </a:p>
          <a:p>
            <a:pPr>
              <a:buClr>
                <a:schemeClr val="tx1"/>
              </a:buClr>
            </a:pPr>
            <a:r>
              <a:rPr lang="en-US" dirty="0">
                <a:solidFill>
                  <a:schemeClr val="tx1"/>
                </a:solidFill>
              </a:rPr>
              <a:t>Between activations, emergency nets are activated for practice and to conduct training exercises</a:t>
            </a:r>
          </a:p>
          <a:p>
            <a:endParaRPr lang="en-US" dirty="0"/>
          </a:p>
        </p:txBody>
      </p:sp>
    </p:spTree>
    <p:extLst>
      <p:ext uri="{BB962C8B-B14F-4D97-AF65-F5344CB8AC3E}">
        <p14:creationId xmlns:p14="http://schemas.microsoft.com/office/powerpoint/2010/main" val="3837347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 calcmode="lin" valueType="num">
                                      <p:cBhvr additive="base">
                                        <p:cTn id="4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47478-28F1-060F-999A-3B825F5036BF}"/>
              </a:ext>
            </a:extLst>
          </p:cNvPr>
          <p:cNvSpPr>
            <a:spLocks noGrp="1"/>
          </p:cNvSpPr>
          <p:nvPr>
            <p:ph type="title"/>
          </p:nvPr>
        </p:nvSpPr>
        <p:spPr/>
        <p:txBody>
          <a:bodyPr/>
          <a:lstStyle/>
          <a:p>
            <a:r>
              <a:rPr lang="en-US" dirty="0"/>
              <a:t>Net Structure and Participation</a:t>
            </a:r>
          </a:p>
        </p:txBody>
      </p:sp>
      <p:sp>
        <p:nvSpPr>
          <p:cNvPr id="3" name="Content Placeholder 2">
            <a:extLst>
              <a:ext uri="{FF2B5EF4-FFF2-40B4-BE49-F238E27FC236}">
                <a16:creationId xmlns:a16="http://schemas.microsoft.com/office/drawing/2014/main" id="{A17BEFEF-9E43-5093-AD69-D055AC11A8DE}"/>
              </a:ext>
            </a:extLst>
          </p:cNvPr>
          <p:cNvSpPr>
            <a:spLocks noGrp="1"/>
          </p:cNvSpPr>
          <p:nvPr>
            <p:ph idx="1"/>
          </p:nvPr>
        </p:nvSpPr>
        <p:spPr/>
        <p:txBody>
          <a:bodyPr/>
          <a:lstStyle/>
          <a:p>
            <a:r>
              <a:rPr lang="en-US" dirty="0"/>
              <a:t>A </a:t>
            </a:r>
            <a:r>
              <a:rPr lang="en-US" i="1" dirty="0">
                <a:solidFill>
                  <a:srgbClr val="DA3427"/>
                </a:solidFill>
              </a:rPr>
              <a:t>Net Control Station </a:t>
            </a:r>
            <a:r>
              <a:rPr lang="en-US" dirty="0"/>
              <a:t>(NCS) directs the net by calling it to order and directing communications between stations checking into the net</a:t>
            </a:r>
          </a:p>
          <a:p>
            <a:r>
              <a:rPr lang="en-US" dirty="0"/>
              <a:t>A station with </a:t>
            </a:r>
            <a:r>
              <a:rPr lang="en-US" i="1" dirty="0">
                <a:solidFill>
                  <a:srgbClr val="DA3427"/>
                </a:solidFill>
              </a:rPr>
              <a:t>emergency traffic </a:t>
            </a:r>
            <a:r>
              <a:rPr lang="en-US" dirty="0"/>
              <a:t>should break in at any time</a:t>
            </a:r>
          </a:p>
          <a:p>
            <a:r>
              <a:rPr lang="en-US" dirty="0"/>
              <a:t>Do not transmit unless you are specifically requested or authorized to do so or a request is made for capabilities or info that you can provide</a:t>
            </a:r>
          </a:p>
          <a:p>
            <a:endParaRPr lang="en-US" dirty="0"/>
          </a:p>
        </p:txBody>
      </p:sp>
    </p:spTree>
    <p:extLst>
      <p:ext uri="{BB962C8B-B14F-4D97-AF65-F5344CB8AC3E}">
        <p14:creationId xmlns:p14="http://schemas.microsoft.com/office/powerpoint/2010/main" val="405720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4F217A-6722-3B17-5DB5-2511AF0C9687}"/>
              </a:ext>
            </a:extLst>
          </p:cNvPr>
          <p:cNvSpPr>
            <a:spLocks noGrp="1"/>
          </p:cNvSpPr>
          <p:nvPr>
            <p:ph type="title"/>
          </p:nvPr>
        </p:nvSpPr>
        <p:spPr/>
        <p:txBody>
          <a:bodyPr/>
          <a:lstStyle/>
          <a:p>
            <a:r>
              <a:rPr lang="en-US" dirty="0"/>
              <a:t>Exchanging Messages on the Net</a:t>
            </a:r>
          </a:p>
        </p:txBody>
      </p:sp>
      <p:sp>
        <p:nvSpPr>
          <p:cNvPr id="3" name="Content Placeholder 2">
            <a:extLst>
              <a:ext uri="{FF2B5EF4-FFF2-40B4-BE49-F238E27FC236}">
                <a16:creationId xmlns:a16="http://schemas.microsoft.com/office/drawing/2014/main" id="{720FB9DD-1EA5-57ED-7071-B57DB0D2D6C5}"/>
              </a:ext>
            </a:extLst>
          </p:cNvPr>
          <p:cNvSpPr>
            <a:spLocks noGrp="1"/>
          </p:cNvSpPr>
          <p:nvPr>
            <p:ph idx="1"/>
          </p:nvPr>
        </p:nvSpPr>
        <p:spPr/>
        <p:txBody>
          <a:bodyPr/>
          <a:lstStyle/>
          <a:p>
            <a:r>
              <a:rPr lang="en-US" dirty="0"/>
              <a:t>The most important job during emergency and disaster net operation is the ability to </a:t>
            </a:r>
            <a:r>
              <a:rPr lang="en-US" u="sng" dirty="0"/>
              <a:t>accurately</a:t>
            </a:r>
            <a:r>
              <a:rPr lang="en-US" dirty="0"/>
              <a:t> relay or </a:t>
            </a:r>
            <a:r>
              <a:rPr lang="en-US" i="1" dirty="0">
                <a:solidFill>
                  <a:srgbClr val="DA3427"/>
                </a:solidFill>
              </a:rPr>
              <a:t>pass</a:t>
            </a:r>
            <a:r>
              <a:rPr lang="en-US" dirty="0"/>
              <a:t> messages</a:t>
            </a:r>
          </a:p>
          <a:p>
            <a:r>
              <a:rPr lang="en-US" dirty="0"/>
              <a:t>Messages are often formatted as </a:t>
            </a:r>
            <a:r>
              <a:rPr lang="en-US" i="1" dirty="0">
                <a:solidFill>
                  <a:srgbClr val="DA3427"/>
                </a:solidFill>
              </a:rPr>
              <a:t>radiograms</a:t>
            </a:r>
          </a:p>
          <a:p>
            <a:r>
              <a:rPr lang="en-US" dirty="0"/>
              <a:t>The </a:t>
            </a:r>
            <a:r>
              <a:rPr lang="en-US" i="1" dirty="0">
                <a:solidFill>
                  <a:srgbClr val="DA3427"/>
                </a:solidFill>
              </a:rPr>
              <a:t>preamble</a:t>
            </a:r>
            <a:r>
              <a:rPr lang="en-US" dirty="0"/>
              <a:t> or </a:t>
            </a:r>
            <a:r>
              <a:rPr lang="en-US" i="1" dirty="0">
                <a:solidFill>
                  <a:srgbClr val="DA3427"/>
                </a:solidFill>
              </a:rPr>
              <a:t>header</a:t>
            </a:r>
            <a:r>
              <a:rPr lang="en-US" dirty="0"/>
              <a:t> contains bits of information about the message so that it can be handled and tracked appropriately (see following slide for header details)</a:t>
            </a:r>
          </a:p>
          <a:p>
            <a:r>
              <a:rPr lang="en-US" dirty="0"/>
              <a:t>Following the preamble is the text of the radiogram … to ensure accuracy, names are spelled out using standard phonetics</a:t>
            </a:r>
          </a:p>
          <a:p>
            <a:endParaRPr lang="en-US" dirty="0"/>
          </a:p>
          <a:p>
            <a:pPr lvl="1"/>
            <a:endParaRPr lang="en-US" dirty="0"/>
          </a:p>
        </p:txBody>
      </p:sp>
    </p:spTree>
    <p:extLst>
      <p:ext uri="{BB962C8B-B14F-4D97-AF65-F5344CB8AC3E}">
        <p14:creationId xmlns:p14="http://schemas.microsoft.com/office/powerpoint/2010/main" val="50401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71B09-88A4-B8B5-82E2-29EF02D93A42}"/>
              </a:ext>
            </a:extLst>
          </p:cNvPr>
          <p:cNvSpPr>
            <a:spLocks noGrp="1"/>
          </p:cNvSpPr>
          <p:nvPr>
            <p:ph type="title"/>
          </p:nvPr>
        </p:nvSpPr>
        <p:spPr/>
        <p:txBody>
          <a:bodyPr/>
          <a:lstStyle/>
          <a:p>
            <a:r>
              <a:rPr lang="en-US" dirty="0"/>
              <a:t>Message Headers Contain …</a:t>
            </a:r>
          </a:p>
        </p:txBody>
      </p:sp>
      <p:sp>
        <p:nvSpPr>
          <p:cNvPr id="3" name="Content Placeholder 2">
            <a:extLst>
              <a:ext uri="{FF2B5EF4-FFF2-40B4-BE49-F238E27FC236}">
                <a16:creationId xmlns:a16="http://schemas.microsoft.com/office/drawing/2014/main" id="{9B29F7F3-BA41-7DFF-A7ED-AC5784BF830F}"/>
              </a:ext>
            </a:extLst>
          </p:cNvPr>
          <p:cNvSpPr>
            <a:spLocks noGrp="1"/>
          </p:cNvSpPr>
          <p:nvPr>
            <p:ph idx="1"/>
          </p:nvPr>
        </p:nvSpPr>
        <p:spPr>
          <a:xfrm>
            <a:off x="838200" y="1825625"/>
            <a:ext cx="10515600" cy="4667250"/>
          </a:xfrm>
        </p:spPr>
        <p:txBody>
          <a:bodyPr>
            <a:normAutofit lnSpcReduction="10000"/>
          </a:bodyPr>
          <a:lstStyle/>
          <a:p>
            <a:r>
              <a:rPr lang="en-US" dirty="0"/>
              <a:t>Number —number assigned by the station that creates the radiogram</a:t>
            </a:r>
          </a:p>
          <a:p>
            <a:r>
              <a:rPr lang="en-US" dirty="0"/>
              <a:t>Precedence — a description of the nature of the radiogram</a:t>
            </a:r>
          </a:p>
          <a:p>
            <a:r>
              <a:rPr lang="en-US" dirty="0"/>
              <a:t>Handling Instructions</a:t>
            </a:r>
          </a:p>
          <a:p>
            <a:r>
              <a:rPr lang="en-US" dirty="0"/>
              <a:t>Station of Origin — the sending station’s call sign</a:t>
            </a:r>
          </a:p>
          <a:p>
            <a:r>
              <a:rPr lang="en-US" dirty="0"/>
              <a:t>Check — the number of words and word equivalents in the radiogram</a:t>
            </a:r>
          </a:p>
          <a:p>
            <a:r>
              <a:rPr lang="en-US" dirty="0"/>
              <a:t>Place of Origin — the name of the town from which the radiogram started</a:t>
            </a:r>
          </a:p>
          <a:p>
            <a:r>
              <a:rPr lang="en-US" dirty="0"/>
              <a:t>Time and Date</a:t>
            </a:r>
          </a:p>
          <a:p>
            <a:r>
              <a:rPr lang="en-US" dirty="0"/>
              <a:t>Address — the complete name, street and number, city and state to whom the radiogram is going</a:t>
            </a:r>
          </a:p>
        </p:txBody>
      </p:sp>
    </p:spTree>
    <p:extLst>
      <p:ext uri="{BB962C8B-B14F-4D97-AF65-F5344CB8AC3E}">
        <p14:creationId xmlns:p14="http://schemas.microsoft.com/office/powerpoint/2010/main" val="18035847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9219332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type of signaling to a repeater uses two simultaneous audio tones?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DTMF</a:t>
            </a:r>
          </a:p>
          <a:p>
            <a:r>
              <a:t>CTCSS</a:t>
            </a:r>
          </a:p>
          <a:p>
            <a:r>
              <a:t>GMRS</a:t>
            </a:r>
          </a:p>
          <a:p>
            <a:r>
              <a:t>D-STAR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T2B06 A 6-13</a:t>
            </a:r>
          </a:p>
        </p:txBody>
      </p:sp>
    </p:spTree>
    <p:extLst>
      <p:ext uri="{BB962C8B-B14F-4D97-AF65-F5344CB8AC3E}">
        <p14:creationId xmlns:p14="http://schemas.microsoft.com/office/powerpoint/2010/main" val="2816029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can you join a digital repeater’s “talkgroup”?</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Register with the local Frequency Coordinator</a:t>
            </a:r>
          </a:p>
          <a:p>
            <a:r>
              <a:t>Register with the digital repeater control operator</a:t>
            </a:r>
          </a:p>
          <a:p>
            <a:r>
              <a:t>Program your radio with the group’s ID or code</a:t>
            </a:r>
          </a:p>
          <a:p>
            <a:r>
              <a:t>Program your radio with the DTMF tone used by the talkgroup</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T2B07 C 6-13</a:t>
            </a:r>
          </a:p>
        </p:txBody>
      </p:sp>
    </p:spTree>
    <p:extLst>
      <p:ext uri="{BB962C8B-B14F-4D97-AF65-F5344CB8AC3E}">
        <p14:creationId xmlns:p14="http://schemas.microsoft.com/office/powerpoint/2010/main" val="64765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digital color code used on DMR repeater systems?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An access code which must be programmed into a DMR transmitter to access a specific repeater</a:t>
            </a:r>
          </a:p>
          <a:p>
            <a:r>
              <a:t>A code which automatically programs the repeater offset to a frequency chosen by the user</a:t>
            </a:r>
          </a:p>
          <a:p>
            <a:r>
              <a:t>A code which identifies the specific CODEC being used so that the repeater can properly decode the audio</a:t>
            </a:r>
          </a:p>
          <a:p>
            <a:r>
              <a:t>A code transmitted by the repeater to indicate health and status of the equipment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T2B12 A 6-13</a:t>
            </a:r>
          </a:p>
        </p:txBody>
      </p:sp>
    </p:spTree>
    <p:extLst>
      <p:ext uri="{BB962C8B-B14F-4D97-AF65-F5344CB8AC3E}">
        <p14:creationId xmlns:p14="http://schemas.microsoft.com/office/powerpoint/2010/main" val="235792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A8E0CA-738E-939E-385A-88ADCFB3212B}"/>
              </a:ext>
            </a:extLst>
          </p:cNvPr>
          <p:cNvPicPr>
            <a:picLocks noChangeAspect="1"/>
          </p:cNvPicPr>
          <p:nvPr/>
        </p:nvPicPr>
        <p:blipFill>
          <a:blip r:embed="rId2"/>
          <a:stretch>
            <a:fillRect/>
          </a:stretch>
        </p:blipFill>
        <p:spPr>
          <a:xfrm>
            <a:off x="-2" y="0"/>
            <a:ext cx="9047747" cy="6858000"/>
          </a:xfrm>
          <a:prstGeom prst="rect">
            <a:avLst/>
          </a:prstGeom>
        </p:spPr>
      </p:pic>
      <p:sp>
        <p:nvSpPr>
          <p:cNvPr id="4" name="TextBox 3">
            <a:extLst>
              <a:ext uri="{FF2B5EF4-FFF2-40B4-BE49-F238E27FC236}">
                <a16:creationId xmlns:a16="http://schemas.microsoft.com/office/drawing/2014/main" id="{12EB7B0D-A956-0A2D-5BE4-DB7F28F8494F}"/>
              </a:ext>
            </a:extLst>
          </p:cNvPr>
          <p:cNvSpPr txBox="1"/>
          <p:nvPr/>
        </p:nvSpPr>
        <p:spPr>
          <a:xfrm>
            <a:off x="9609220" y="1285691"/>
            <a:ext cx="2294021" cy="1384995"/>
          </a:xfrm>
          <a:prstGeom prst="rect">
            <a:avLst/>
          </a:prstGeom>
          <a:noFill/>
        </p:spPr>
        <p:txBody>
          <a:bodyPr wrap="square" rtlCol="0">
            <a:spAutoFit/>
          </a:bodyPr>
          <a:lstStyle/>
          <a:p>
            <a:pPr algn="ctr"/>
            <a:r>
              <a:rPr lang="en-US" sz="2800" i="1" dirty="0">
                <a:solidFill>
                  <a:srgbClr val="DA3427"/>
                </a:solidFill>
              </a:rPr>
              <a:t>Frequency Bands Chart from arrl.org</a:t>
            </a:r>
          </a:p>
        </p:txBody>
      </p:sp>
      <p:sp>
        <p:nvSpPr>
          <p:cNvPr id="5" name="Oval 4">
            <a:extLst>
              <a:ext uri="{FF2B5EF4-FFF2-40B4-BE49-F238E27FC236}">
                <a16:creationId xmlns:a16="http://schemas.microsoft.com/office/drawing/2014/main" id="{E9DBDC7B-823E-3D66-FC30-EDFE53110968}"/>
              </a:ext>
            </a:extLst>
          </p:cNvPr>
          <p:cNvSpPr/>
          <p:nvPr/>
        </p:nvSpPr>
        <p:spPr>
          <a:xfrm>
            <a:off x="2245894" y="296454"/>
            <a:ext cx="2679032" cy="2374232"/>
          </a:xfrm>
          <a:prstGeom prst="ellipse">
            <a:avLst/>
          </a:prstGeom>
          <a:noFill/>
          <a:ln w="57150">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Oval 5">
            <a:extLst>
              <a:ext uri="{FF2B5EF4-FFF2-40B4-BE49-F238E27FC236}">
                <a16:creationId xmlns:a16="http://schemas.microsoft.com/office/drawing/2014/main" id="{9698B4A2-4F7D-4CBA-712F-5B075649FCF7}"/>
              </a:ext>
            </a:extLst>
          </p:cNvPr>
          <p:cNvSpPr/>
          <p:nvPr/>
        </p:nvSpPr>
        <p:spPr>
          <a:xfrm>
            <a:off x="7058526" y="1483570"/>
            <a:ext cx="1989219" cy="2374232"/>
          </a:xfrm>
          <a:prstGeom prst="ellipse">
            <a:avLst/>
          </a:prstGeom>
          <a:noFill/>
          <a:ln w="57150">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72911C8F-7CEA-E1D6-5CD9-CEB5930E218D}"/>
              </a:ext>
            </a:extLst>
          </p:cNvPr>
          <p:cNvSpPr txBox="1"/>
          <p:nvPr/>
        </p:nvSpPr>
        <p:spPr>
          <a:xfrm>
            <a:off x="9304421" y="4371980"/>
            <a:ext cx="2598820" cy="1200329"/>
          </a:xfrm>
          <a:prstGeom prst="rect">
            <a:avLst/>
          </a:prstGeom>
          <a:noFill/>
        </p:spPr>
        <p:txBody>
          <a:bodyPr wrap="square" rtlCol="0">
            <a:spAutoFit/>
          </a:bodyPr>
          <a:lstStyle/>
          <a:p>
            <a:pPr algn="ctr"/>
            <a:r>
              <a:rPr lang="en-US" sz="2400" dirty="0">
                <a:solidFill>
                  <a:srgbClr val="0000FF"/>
                </a:solidFill>
              </a:rPr>
              <a:t>See slide </a:t>
            </a:r>
            <a:r>
              <a:rPr lang="en-US" sz="2400" b="1" dirty="0">
                <a:solidFill>
                  <a:srgbClr val="0000FF"/>
                </a:solidFill>
              </a:rPr>
              <a:t>INTERPRETING THE BAND PLAN</a:t>
            </a:r>
          </a:p>
        </p:txBody>
      </p:sp>
      <p:cxnSp>
        <p:nvCxnSpPr>
          <p:cNvPr id="9" name="Straight Arrow Connector 8">
            <a:extLst>
              <a:ext uri="{FF2B5EF4-FFF2-40B4-BE49-F238E27FC236}">
                <a16:creationId xmlns:a16="http://schemas.microsoft.com/office/drawing/2014/main" id="{DB5253EE-0A3F-2639-EB32-B19E8A4C4FB5}"/>
              </a:ext>
            </a:extLst>
          </p:cNvPr>
          <p:cNvCxnSpPr>
            <a:stCxn id="7" idx="0"/>
          </p:cNvCxnSpPr>
          <p:nvPr/>
        </p:nvCxnSpPr>
        <p:spPr>
          <a:xfrm flipH="1" flipV="1">
            <a:off x="8919411" y="2983832"/>
            <a:ext cx="1684420" cy="1388148"/>
          </a:xfrm>
          <a:prstGeom prst="straightConnector1">
            <a:avLst/>
          </a:prstGeom>
          <a:ln w="571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E76A4727-BFB2-CB55-DADA-3765D08B63D7}"/>
              </a:ext>
            </a:extLst>
          </p:cNvPr>
          <p:cNvCxnSpPr>
            <a:cxnSpLocks/>
          </p:cNvCxnSpPr>
          <p:nvPr/>
        </p:nvCxnSpPr>
        <p:spPr>
          <a:xfrm flipH="1" flipV="1">
            <a:off x="4523871" y="2361623"/>
            <a:ext cx="4924929" cy="2610521"/>
          </a:xfrm>
          <a:prstGeom prst="straightConnector1">
            <a:avLst/>
          </a:prstGeom>
          <a:ln w="57150">
            <a:solidFill>
              <a:srgbClr val="0000F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06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randombar(horizontal)">
                                      <p:cBhvr>
                                        <p:cTn id="16" dur="500"/>
                                        <p:tgtEl>
                                          <p:spTgt spid="6"/>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function does a digital mode hotspot perform for nearby transceivers?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Communication with a digital voice or data network</a:t>
            </a:r>
          </a:p>
          <a:p>
            <a:r>
              <a:t>FT8 digital communications via AFSK using a smartphone connected to the internet</a:t>
            </a:r>
          </a:p>
          <a:p>
            <a:r>
              <a:t>RTTY encoding and decoding without a computer</a:t>
            </a:r>
          </a:p>
          <a:p>
            <a:r>
              <a:t>High-speed digital communications for meteor scatter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T4A10 A 6-13</a:t>
            </a:r>
          </a:p>
        </p:txBody>
      </p:sp>
    </p:spTree>
    <p:extLst>
      <p:ext uri="{BB962C8B-B14F-4D97-AF65-F5344CB8AC3E}">
        <p14:creationId xmlns:p14="http://schemas.microsoft.com/office/powerpoint/2010/main" val="33440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DMR “code plug”?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An adapter cable used to connect a DMR radio to a computer for internet access</a:t>
            </a:r>
          </a:p>
          <a:p>
            <a:r>
              <a:t>Configuration data loaded onto your radio to access repeaters and talkgroups</a:t>
            </a:r>
          </a:p>
          <a:p>
            <a:r>
              <a:t>An upgrade to DMR programming software provided by the radio manufacturer to accommodate new radio models</a:t>
            </a:r>
          </a:p>
          <a:p>
            <a:r>
              <a:t>A Coder-Decoder (CODEC) that converts analog voice data to DMR digital data and vice versa</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T4B07 B 6-13</a:t>
            </a:r>
          </a:p>
        </p:txBody>
      </p:sp>
    </p:spTree>
    <p:extLst>
      <p:ext uri="{BB962C8B-B14F-4D97-AF65-F5344CB8AC3E}">
        <p14:creationId xmlns:p14="http://schemas.microsoft.com/office/powerpoint/2010/main" val="122480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is a specific group of stations selected on a DMR digital voice transceiver?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By retrieving the frequencies from transceiver memory</a:t>
            </a:r>
          </a:p>
          <a:p>
            <a:r>
              <a:t>By enabling the group’s CTCSS tone</a:t>
            </a:r>
          </a:p>
          <a:p>
            <a:r>
              <a:t>By entering the group’s identification code</a:t>
            </a:r>
          </a:p>
          <a:p>
            <a:r>
              <a:t>By inserting a five-pin, pre-programmed code plug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T4B09 C 6-13</a:t>
            </a:r>
          </a:p>
        </p:txBody>
      </p:sp>
    </p:spTree>
    <p:extLst>
      <p:ext uri="{BB962C8B-B14F-4D97-AF65-F5344CB8AC3E}">
        <p14:creationId xmlns:p14="http://schemas.microsoft.com/office/powerpoint/2010/main" val="337617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must be programmed into a D-STAR digital transceiver before transmitting?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Your call sign</a:t>
            </a:r>
          </a:p>
          <a:p>
            <a:r>
              <a:t>Your output power</a:t>
            </a:r>
          </a:p>
          <a:p>
            <a:r>
              <a:t>The codec type being used</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T4B11 A 6-13</a:t>
            </a:r>
          </a:p>
        </p:txBody>
      </p:sp>
    </p:spTree>
    <p:extLst>
      <p:ext uri="{BB962C8B-B14F-4D97-AF65-F5344CB8AC3E}">
        <p14:creationId xmlns:p14="http://schemas.microsoft.com/office/powerpoint/2010/main" val="1862011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is over the air access to Internet Radio Linking Project (IRLP) nodes accomplished?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By obtaining a password that is sent via voice to the node</a:t>
            </a:r>
          </a:p>
          <a:p>
            <a:r>
              <a:t>By using Dual-Tone Multi-Frequency (DTMF) signals</a:t>
            </a:r>
          </a:p>
          <a:p>
            <a:r>
              <a:t>By entering the proper internet password</a:t>
            </a:r>
          </a:p>
          <a:p>
            <a:r>
              <a:t>By using Continuous Tone-Coded Squelch System (CTCSS) tone codes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T8C06 B 6-13</a:t>
            </a:r>
          </a:p>
        </p:txBody>
      </p:sp>
    </p:spTree>
    <p:extLst>
      <p:ext uri="{BB962C8B-B14F-4D97-AF65-F5344CB8AC3E}">
        <p14:creationId xmlns:p14="http://schemas.microsoft.com/office/powerpoint/2010/main" val="232555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Voice Over Internet Protocol (VoIP)?</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set of rules specifying how to identify your station when linked over the internet to another station</a:t>
            </a:r>
          </a:p>
          <a:p>
            <a:r>
              <a:t>A technique employed to “spot” DX stations via the internet</a:t>
            </a:r>
          </a:p>
          <a:p>
            <a:r>
              <a:t>A technique for measuring the modulation quality of a transmitter using remote sites monitored via the internet</a:t>
            </a:r>
          </a:p>
          <a:p>
            <a:r>
              <a:t>A method of delivering voice communications over the internet using digital techniques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T8C07 D 6-13</a:t>
            </a:r>
          </a:p>
        </p:txBody>
      </p:sp>
    </p:spTree>
    <p:extLst>
      <p:ext uri="{BB962C8B-B14F-4D97-AF65-F5344CB8AC3E}">
        <p14:creationId xmlns:p14="http://schemas.microsoft.com/office/powerpoint/2010/main" val="923080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Internet Radio Linking Project (IRLP)?</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technique to connect amateur radio systems, such as repeaters, via the internet</a:t>
            </a:r>
          </a:p>
          <a:p>
            <a:r>
              <a:t>A system for providing access to websites via amateur radio</a:t>
            </a:r>
          </a:p>
          <a:p>
            <a:r>
              <a:t>A system for informing amateurs in real time of the frequency of active DX stations</a:t>
            </a:r>
          </a:p>
          <a:p>
            <a:r>
              <a:t>A technique for measuring signal strength of an amateur transmitter via the internet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T8C08 A 6-13</a:t>
            </a:r>
          </a:p>
        </p:txBody>
      </p:sp>
    </p:spTree>
    <p:extLst>
      <p:ext uri="{BB962C8B-B14F-4D97-AF65-F5344CB8AC3E}">
        <p14:creationId xmlns:p14="http://schemas.microsoft.com/office/powerpoint/2010/main" val="201022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240633"/>
            <a:ext cx="10965873" cy="1695828"/>
          </a:xfrm>
        </p:spPr>
        <p:txBody>
          <a:bodyPr>
            <a:normAutofit/>
          </a:bodyPr>
          <a:lstStyle/>
          <a:p>
            <a:r>
              <a:t>Which of the following protocols enables an amateur station to transmit through a repeater without using a radio to initiate the transmission?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IRLP</a:t>
            </a:r>
          </a:p>
          <a:p>
            <a:r>
              <a:t>D-STAR</a:t>
            </a:r>
          </a:p>
          <a:p>
            <a:r>
              <a:t>DMR</a:t>
            </a:r>
          </a:p>
          <a:p>
            <a:r>
              <a:t>EchoLink</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T8C09 D 6-13</a:t>
            </a:r>
          </a:p>
        </p:txBody>
      </p:sp>
    </p:spTree>
    <p:extLst>
      <p:ext uri="{BB962C8B-B14F-4D97-AF65-F5344CB8AC3E}">
        <p14:creationId xmlns:p14="http://schemas.microsoft.com/office/powerpoint/2010/main" val="293035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required before using the EchoLink system?</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Complete the required EchoLink training</a:t>
            </a:r>
          </a:p>
          <a:p>
            <a:r>
              <a:t>Purchase a license to use the EchoLink software</a:t>
            </a:r>
          </a:p>
          <a:p>
            <a:r>
              <a:t>Register your call sign and provide proof of license</a:t>
            </a:r>
          </a:p>
          <a:p>
            <a:r>
              <a:t>At least a General Class license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T8C10 C 6-13</a:t>
            </a:r>
          </a:p>
        </p:txBody>
      </p:sp>
    </p:spTree>
    <p:extLst>
      <p:ext uri="{BB962C8B-B14F-4D97-AF65-F5344CB8AC3E}">
        <p14:creationId xmlns:p14="http://schemas.microsoft.com/office/powerpoint/2010/main" val="133039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FT8?</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wideband FM voice mode</a:t>
            </a:r>
          </a:p>
          <a:p>
            <a:r>
              <a:t>A digital mode capable of low signal-to-noise operation</a:t>
            </a:r>
          </a:p>
          <a:p>
            <a:r>
              <a:t>An eight-channel multiplex mode for FM repeaters</a:t>
            </a:r>
          </a:p>
          <a:p>
            <a:r>
              <a:t>A digital slow-scan TV mode with forward error correction and automatic color compensation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T8D02 B 6-14</a:t>
            </a:r>
          </a:p>
        </p:txBody>
      </p:sp>
    </p:spTree>
    <p:extLst>
      <p:ext uri="{BB962C8B-B14F-4D97-AF65-F5344CB8AC3E}">
        <p14:creationId xmlns:p14="http://schemas.microsoft.com/office/powerpoint/2010/main" val="3190469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DD78-D851-F0A8-B9AB-7E8415F5086C}"/>
              </a:ext>
            </a:extLst>
          </p:cNvPr>
          <p:cNvSpPr>
            <a:spLocks noGrp="1"/>
          </p:cNvSpPr>
          <p:nvPr>
            <p:ph type="title"/>
          </p:nvPr>
        </p:nvSpPr>
        <p:spPr>
          <a:xfrm>
            <a:off x="0" y="0"/>
            <a:ext cx="10515600" cy="1325563"/>
          </a:xfrm>
        </p:spPr>
        <p:txBody>
          <a:bodyPr/>
          <a:lstStyle/>
          <a:p>
            <a:r>
              <a:rPr lang="en-US" dirty="0"/>
              <a:t>Interpreting the Band Plan</a:t>
            </a:r>
          </a:p>
        </p:txBody>
      </p:sp>
      <p:pic>
        <p:nvPicPr>
          <p:cNvPr id="4" name="Picture 3">
            <a:extLst>
              <a:ext uri="{FF2B5EF4-FFF2-40B4-BE49-F238E27FC236}">
                <a16:creationId xmlns:a16="http://schemas.microsoft.com/office/drawing/2014/main" id="{DBE7C87A-F5BD-3D33-607C-FDFCE079DC23}"/>
              </a:ext>
            </a:extLst>
          </p:cNvPr>
          <p:cNvPicPr>
            <a:picLocks noChangeAspect="1"/>
          </p:cNvPicPr>
          <p:nvPr/>
        </p:nvPicPr>
        <p:blipFill>
          <a:blip r:embed="rId2"/>
          <a:stretch>
            <a:fillRect/>
          </a:stretch>
        </p:blipFill>
        <p:spPr>
          <a:xfrm>
            <a:off x="276685" y="1972301"/>
            <a:ext cx="5970233" cy="3401803"/>
          </a:xfrm>
          <a:prstGeom prst="rect">
            <a:avLst/>
          </a:prstGeom>
          <a:ln>
            <a:solidFill>
              <a:schemeClr val="tx1"/>
            </a:solidFill>
          </a:ln>
        </p:spPr>
      </p:pic>
      <p:pic>
        <p:nvPicPr>
          <p:cNvPr id="6" name="Picture 5">
            <a:extLst>
              <a:ext uri="{FF2B5EF4-FFF2-40B4-BE49-F238E27FC236}">
                <a16:creationId xmlns:a16="http://schemas.microsoft.com/office/drawing/2014/main" id="{38D1B078-9F25-F9D8-0C4C-C0D579E831AC}"/>
              </a:ext>
            </a:extLst>
          </p:cNvPr>
          <p:cNvPicPr>
            <a:picLocks noChangeAspect="1"/>
          </p:cNvPicPr>
          <p:nvPr/>
        </p:nvPicPr>
        <p:blipFill>
          <a:blip r:embed="rId3"/>
          <a:stretch>
            <a:fillRect/>
          </a:stretch>
        </p:blipFill>
        <p:spPr>
          <a:xfrm>
            <a:off x="7045682" y="1325563"/>
            <a:ext cx="3558150" cy="2910058"/>
          </a:xfrm>
          <a:prstGeom prst="rect">
            <a:avLst/>
          </a:prstGeom>
          <a:ln>
            <a:solidFill>
              <a:schemeClr val="tx1"/>
            </a:solidFill>
          </a:ln>
        </p:spPr>
      </p:pic>
      <p:pic>
        <p:nvPicPr>
          <p:cNvPr id="8" name="Picture 7">
            <a:extLst>
              <a:ext uri="{FF2B5EF4-FFF2-40B4-BE49-F238E27FC236}">
                <a16:creationId xmlns:a16="http://schemas.microsoft.com/office/drawing/2014/main" id="{D5B1F59F-39FD-23C5-CBC9-BE574AA8E44C}"/>
              </a:ext>
            </a:extLst>
          </p:cNvPr>
          <p:cNvPicPr>
            <a:picLocks noChangeAspect="1"/>
          </p:cNvPicPr>
          <p:nvPr/>
        </p:nvPicPr>
        <p:blipFill>
          <a:blip r:embed="rId4"/>
          <a:stretch>
            <a:fillRect/>
          </a:stretch>
        </p:blipFill>
        <p:spPr>
          <a:xfrm>
            <a:off x="7045682" y="4719261"/>
            <a:ext cx="2590800" cy="1935822"/>
          </a:xfrm>
          <a:prstGeom prst="rect">
            <a:avLst/>
          </a:prstGeom>
          <a:ln>
            <a:solidFill>
              <a:schemeClr val="tx1"/>
            </a:solidFill>
          </a:ln>
        </p:spPr>
      </p:pic>
      <p:sp>
        <p:nvSpPr>
          <p:cNvPr id="9" name="TextBox 8">
            <a:extLst>
              <a:ext uri="{FF2B5EF4-FFF2-40B4-BE49-F238E27FC236}">
                <a16:creationId xmlns:a16="http://schemas.microsoft.com/office/drawing/2014/main" id="{2CBBF1A4-BAEA-47CE-07CE-74CB0BA322E0}"/>
              </a:ext>
            </a:extLst>
          </p:cNvPr>
          <p:cNvSpPr txBox="1"/>
          <p:nvPr/>
        </p:nvSpPr>
        <p:spPr>
          <a:xfrm>
            <a:off x="1588168" y="1449157"/>
            <a:ext cx="3962400" cy="461665"/>
          </a:xfrm>
          <a:prstGeom prst="rect">
            <a:avLst/>
          </a:prstGeom>
          <a:noFill/>
        </p:spPr>
        <p:txBody>
          <a:bodyPr wrap="square" rtlCol="0">
            <a:spAutoFit/>
          </a:bodyPr>
          <a:lstStyle/>
          <a:p>
            <a:r>
              <a:rPr lang="en-US" sz="2400" dirty="0">
                <a:solidFill>
                  <a:srgbClr val="0000FF"/>
                </a:solidFill>
              </a:rPr>
              <a:t>Band (frequency)</a:t>
            </a:r>
          </a:p>
        </p:txBody>
      </p:sp>
      <p:sp>
        <p:nvSpPr>
          <p:cNvPr id="10" name="TextBox 9">
            <a:extLst>
              <a:ext uri="{FF2B5EF4-FFF2-40B4-BE49-F238E27FC236}">
                <a16:creationId xmlns:a16="http://schemas.microsoft.com/office/drawing/2014/main" id="{90981B4F-1516-9BF4-865A-3BFB1132E56E}"/>
              </a:ext>
            </a:extLst>
          </p:cNvPr>
          <p:cNvSpPr txBox="1"/>
          <p:nvPr/>
        </p:nvSpPr>
        <p:spPr>
          <a:xfrm>
            <a:off x="10645653" y="1972301"/>
            <a:ext cx="1546347" cy="461665"/>
          </a:xfrm>
          <a:prstGeom prst="rect">
            <a:avLst/>
          </a:prstGeom>
          <a:noFill/>
        </p:spPr>
        <p:txBody>
          <a:bodyPr wrap="square" rtlCol="0">
            <a:spAutoFit/>
          </a:bodyPr>
          <a:lstStyle/>
          <a:p>
            <a:r>
              <a:rPr lang="en-US" sz="2400" dirty="0">
                <a:solidFill>
                  <a:srgbClr val="0000FF"/>
                </a:solidFill>
              </a:rPr>
              <a:t>Use(s)</a:t>
            </a:r>
          </a:p>
        </p:txBody>
      </p:sp>
      <p:sp>
        <p:nvSpPr>
          <p:cNvPr id="11" name="TextBox 10">
            <a:extLst>
              <a:ext uri="{FF2B5EF4-FFF2-40B4-BE49-F238E27FC236}">
                <a16:creationId xmlns:a16="http://schemas.microsoft.com/office/drawing/2014/main" id="{FEB70BCA-7BF7-9326-BB02-49878718BCD8}"/>
              </a:ext>
            </a:extLst>
          </p:cNvPr>
          <p:cNvSpPr txBox="1"/>
          <p:nvPr/>
        </p:nvSpPr>
        <p:spPr>
          <a:xfrm>
            <a:off x="9830658" y="5301604"/>
            <a:ext cx="1815910" cy="830997"/>
          </a:xfrm>
          <a:prstGeom prst="rect">
            <a:avLst/>
          </a:prstGeom>
          <a:noFill/>
        </p:spPr>
        <p:txBody>
          <a:bodyPr wrap="square" rtlCol="0">
            <a:spAutoFit/>
          </a:bodyPr>
          <a:lstStyle/>
          <a:p>
            <a:pPr algn="ctr"/>
            <a:r>
              <a:rPr lang="en-US" sz="2400" dirty="0">
                <a:solidFill>
                  <a:srgbClr val="0000FF"/>
                </a:solidFill>
              </a:rPr>
              <a:t>License privilege(s)</a:t>
            </a:r>
          </a:p>
        </p:txBody>
      </p:sp>
      <p:cxnSp>
        <p:nvCxnSpPr>
          <p:cNvPr id="13" name="Straight Arrow Connector 12">
            <a:extLst>
              <a:ext uri="{FF2B5EF4-FFF2-40B4-BE49-F238E27FC236}">
                <a16:creationId xmlns:a16="http://schemas.microsoft.com/office/drawing/2014/main" id="{024EC112-17F0-1875-C35F-4799DC03BB65}"/>
              </a:ext>
            </a:extLst>
          </p:cNvPr>
          <p:cNvCxnSpPr/>
          <p:nvPr/>
        </p:nvCxnSpPr>
        <p:spPr>
          <a:xfrm flipH="1">
            <a:off x="4251158" y="1972301"/>
            <a:ext cx="3015916" cy="1456699"/>
          </a:xfrm>
          <a:prstGeom prst="straightConnector1">
            <a:avLst/>
          </a:prstGeom>
          <a:ln w="57150">
            <a:solidFill>
              <a:srgbClr val="00FF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2908C6D-DFBD-DDB3-27B1-29D4FB336B90}"/>
              </a:ext>
            </a:extLst>
          </p:cNvPr>
          <p:cNvCxnSpPr/>
          <p:nvPr/>
        </p:nvCxnSpPr>
        <p:spPr>
          <a:xfrm flipH="1" flipV="1">
            <a:off x="5406189" y="3561347"/>
            <a:ext cx="1639493" cy="1347537"/>
          </a:xfrm>
          <a:prstGeom prst="straightConnector1">
            <a:avLst/>
          </a:prstGeom>
          <a:ln w="57150">
            <a:solidFill>
              <a:srgbClr val="00FF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F3F75D26-FFCA-BCB0-174B-EF2141EE6133}"/>
              </a:ext>
            </a:extLst>
          </p:cNvPr>
          <p:cNvSpPr txBox="1"/>
          <p:nvPr/>
        </p:nvSpPr>
        <p:spPr>
          <a:xfrm>
            <a:off x="0" y="5414533"/>
            <a:ext cx="6593304" cy="954107"/>
          </a:xfrm>
          <a:prstGeom prst="rect">
            <a:avLst/>
          </a:prstGeom>
          <a:noFill/>
        </p:spPr>
        <p:txBody>
          <a:bodyPr wrap="square" rtlCol="0">
            <a:spAutoFit/>
          </a:bodyPr>
          <a:lstStyle/>
          <a:p>
            <a:pPr algn="ctr"/>
            <a:r>
              <a:rPr lang="en-US" sz="2800" b="1" i="1" dirty="0">
                <a:solidFill>
                  <a:srgbClr val="DA3427"/>
                </a:solidFill>
              </a:rPr>
              <a:t>An EXTRA may use the 40 meter band for phone or image from 7.125 to 7.300 MHz.</a:t>
            </a:r>
          </a:p>
        </p:txBody>
      </p:sp>
    </p:spTree>
    <p:extLst>
      <p:ext uri="{BB962C8B-B14F-4D97-AF65-F5344CB8AC3E}">
        <p14:creationId xmlns:p14="http://schemas.microsoft.com/office/powerpoint/2010/main" val="3213071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1"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par>
                                <p:cTn id="24" presetID="14"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randombar(horizont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1"/>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describes DMR?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technique for time-multiplexing two digital voice signals on a single 12.5 kHz repeater channel</a:t>
            </a:r>
          </a:p>
          <a:p>
            <a:r>
              <a:t>An automatic position tracking mode for FM mobiles communicating through repeaters</a:t>
            </a:r>
          </a:p>
          <a:p>
            <a:r>
              <a:t>An automatic computer logging technique for hands-off logging when communicating while operating a vehicle</a:t>
            </a:r>
          </a:p>
          <a:p>
            <a:r>
              <a:t>A digital technique for transmitting on two repeater inputs simultaneously for automatic error correction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T8D07 A 6-14</a:t>
            </a:r>
          </a:p>
        </p:txBody>
      </p:sp>
    </p:spTree>
    <p:extLst>
      <p:ext uri="{BB962C8B-B14F-4D97-AF65-F5344CB8AC3E}">
        <p14:creationId xmlns:p14="http://schemas.microsoft.com/office/powerpoint/2010/main" val="29904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the term “traffic” refer to in net operation?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Formal messages exchanged by net stations</a:t>
            </a:r>
          </a:p>
          <a:p>
            <a:r>
              <a:t>The number of stations checking in and out of a net</a:t>
            </a:r>
          </a:p>
          <a:p>
            <a:r>
              <a:t>Operation by mobile or portable stations</a:t>
            </a:r>
          </a:p>
          <a:p>
            <a:r>
              <a:t>A count of the number of activations of the net each month</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T2C05 A 6-16</a:t>
            </a:r>
          </a:p>
        </p:txBody>
      </p:sp>
    </p:spTree>
    <p:extLst>
      <p:ext uri="{BB962C8B-B14F-4D97-AF65-F5344CB8AC3E}">
        <p14:creationId xmlns:p14="http://schemas.microsoft.com/office/powerpoint/2010/main" val="162761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“talkgroup”?</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group of amateur radio operators who share email on a specific amateur radio topic</a:t>
            </a:r>
          </a:p>
          <a:p>
            <a:r>
              <a:t>An identifier used by DMR to organize radio traffic so that those who want to hear the group aren’t bothered by other radio traffic</a:t>
            </a:r>
          </a:p>
          <a:p>
            <a:r>
              <a:t>The members of a net organized for amateur radio operators with a specific common interest</a:t>
            </a:r>
          </a:p>
          <a:p>
            <a:r>
              <a:t>A method of automatically alerting all group members to the frequency where any member is transmitting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T2B14 B 2026-2030</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standard practice when you participate in a net?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When first responding to the net control station, transmit your call sign, name, and address as in the FCC database</a:t>
            </a:r>
          </a:p>
          <a:p>
            <a:r>
              <a:t>Record the time of each of your transmissions</a:t>
            </a:r>
          </a:p>
          <a:p>
            <a:r>
              <a:t>Unless you are reporting an emergency, transmit only when directed by the net control station</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T2C07 C 6-16</a:t>
            </a:r>
          </a:p>
        </p:txBody>
      </p:sp>
    </p:spTree>
    <p:extLst>
      <p:ext uri="{BB962C8B-B14F-4D97-AF65-F5344CB8AC3E}">
        <p14:creationId xmlns:p14="http://schemas.microsoft.com/office/powerpoint/2010/main" val="2405397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are typical duties of a Net Control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Choose the regular net meeting time and frequency</a:t>
            </a:r>
          </a:p>
          <a:p>
            <a:r>
              <a:t>Ensure that all stations checking into the net are properly licensed for operation on the net frequency</a:t>
            </a:r>
          </a:p>
          <a:p>
            <a:r>
              <a:t>Call the net to order and direct communications between stations checking in</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T2C02 C 6-16</a:t>
            </a:r>
          </a:p>
        </p:txBody>
      </p:sp>
    </p:spTree>
    <p:extLst>
      <p:ext uri="{BB962C8B-B14F-4D97-AF65-F5344CB8AC3E}">
        <p14:creationId xmlns:p14="http://schemas.microsoft.com/office/powerpoint/2010/main" val="2506797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technique is used to ensure that voice messages containing unusual words are received correctly?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Send the words by voice and Morse code</a:t>
            </a:r>
          </a:p>
          <a:p>
            <a:r>
              <a:t>Use the Q-code “QSR” to ask the receiving station to repeat the words back</a:t>
            </a:r>
          </a:p>
          <a:p>
            <a:r>
              <a:t>Spell the words using a standard phonetic alphabet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T2C03 C 6-17</a:t>
            </a:r>
          </a:p>
        </p:txBody>
      </p:sp>
    </p:spTree>
    <p:extLst>
      <p:ext uri="{BB962C8B-B14F-4D97-AF65-F5344CB8AC3E}">
        <p14:creationId xmlns:p14="http://schemas.microsoft.com/office/powerpoint/2010/main" val="3364895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relays messages using email addresses based on amateur callsigns?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Winlink</a:t>
            </a:r>
          </a:p>
          <a:p>
            <a:r>
              <a:t>FT8</a:t>
            </a:r>
          </a:p>
          <a:p>
            <a:r>
              <a:t>PSK31</a:t>
            </a:r>
          </a:p>
          <a:p>
            <a:r>
              <a:t>AMTOR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T2C08 A 6-17</a:t>
            </a:r>
          </a:p>
        </p:txBody>
      </p:sp>
    </p:spTree>
    <p:extLst>
      <p:ext uri="{BB962C8B-B14F-4D97-AF65-F5344CB8AC3E}">
        <p14:creationId xmlns:p14="http://schemas.microsoft.com/office/powerpoint/2010/main" val="353787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information is contained in the preamble of a formal traffic message?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email address of the originating station</a:t>
            </a:r>
          </a:p>
          <a:p>
            <a:r>
              <a:t>The address of the intended recipient</a:t>
            </a:r>
          </a:p>
          <a:p>
            <a:r>
              <a:t>The telephone number of the addressee</a:t>
            </a:r>
          </a:p>
          <a:p>
            <a:r>
              <a:t>Information needed to track the message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T2C10 D 6-17</a:t>
            </a:r>
          </a:p>
        </p:txBody>
      </p:sp>
    </p:spTree>
    <p:extLst>
      <p:ext uri="{BB962C8B-B14F-4D97-AF65-F5344CB8AC3E}">
        <p14:creationId xmlns:p14="http://schemas.microsoft.com/office/powerpoint/2010/main" val="3553124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meant by “check” in a radiogram header?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number of words or word equivalents in the text portion of the message</a:t>
            </a:r>
          </a:p>
          <a:p>
            <a:r>
              <a:t>The call sign of the originating station</a:t>
            </a:r>
          </a:p>
          <a:p>
            <a:r>
              <a:t>A list of stations that have relayed the message</a:t>
            </a:r>
          </a:p>
          <a:p>
            <a:r>
              <a:t>A box on the message form that indicates that the message was received and/or relayed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T2C11 A 6-17</a:t>
            </a:r>
          </a:p>
        </p:txBody>
      </p:sp>
    </p:spTree>
    <p:extLst>
      <p:ext uri="{BB962C8B-B14F-4D97-AF65-F5344CB8AC3E}">
        <p14:creationId xmlns:p14="http://schemas.microsoft.com/office/powerpoint/2010/main" val="2527629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4C59A-C7CA-B553-DA35-5974D5B80DDC}"/>
              </a:ext>
            </a:extLst>
          </p:cNvPr>
          <p:cNvSpPr>
            <a:spLocks noGrp="1"/>
          </p:cNvSpPr>
          <p:nvPr>
            <p:ph type="title"/>
          </p:nvPr>
        </p:nvSpPr>
        <p:spPr>
          <a:xfrm>
            <a:off x="838200" y="258886"/>
            <a:ext cx="10515600" cy="1325563"/>
          </a:xfrm>
        </p:spPr>
        <p:txBody>
          <a:bodyPr/>
          <a:lstStyle/>
          <a:p>
            <a:r>
              <a:rPr lang="en-US" dirty="0"/>
              <a:t>Communications for Public Service</a:t>
            </a:r>
            <a:br>
              <a:rPr lang="en-US" dirty="0"/>
            </a:br>
            <a:r>
              <a:rPr lang="en-US" dirty="0"/>
              <a:t>   </a:t>
            </a:r>
            <a:r>
              <a:rPr lang="en-US" sz="3600" dirty="0"/>
              <a:t>ARES &amp; RACES</a:t>
            </a:r>
          </a:p>
        </p:txBody>
      </p:sp>
      <p:sp>
        <p:nvSpPr>
          <p:cNvPr id="3" name="Content Placeholder 2">
            <a:extLst>
              <a:ext uri="{FF2B5EF4-FFF2-40B4-BE49-F238E27FC236}">
                <a16:creationId xmlns:a16="http://schemas.microsoft.com/office/drawing/2014/main" id="{9187BAE5-DD2D-CCB7-6DB0-429A7343DC27}"/>
              </a:ext>
            </a:extLst>
          </p:cNvPr>
          <p:cNvSpPr>
            <a:spLocks noGrp="1"/>
          </p:cNvSpPr>
          <p:nvPr>
            <p:ph idx="1"/>
          </p:nvPr>
        </p:nvSpPr>
        <p:spPr/>
        <p:txBody>
          <a:bodyPr/>
          <a:lstStyle/>
          <a:p>
            <a:r>
              <a:rPr lang="en-US" dirty="0"/>
              <a:t>The two largest Amateur Radio emergency response organizations are ARES (</a:t>
            </a:r>
            <a:r>
              <a:rPr lang="en-US" i="1" dirty="0">
                <a:solidFill>
                  <a:srgbClr val="DA3427"/>
                </a:solidFill>
              </a:rPr>
              <a:t>Amateur Radio Emergency Service</a:t>
            </a:r>
            <a:r>
              <a:rPr lang="en-US" dirty="0"/>
              <a:t>) and RACES (</a:t>
            </a:r>
            <a:r>
              <a:rPr lang="en-US" i="1" dirty="0">
                <a:solidFill>
                  <a:srgbClr val="DA3427"/>
                </a:solidFill>
              </a:rPr>
              <a:t>Radio Amateur Civil Emergency Service</a:t>
            </a:r>
            <a:r>
              <a:rPr lang="en-US" dirty="0"/>
              <a:t>)</a:t>
            </a:r>
          </a:p>
          <a:p>
            <a:r>
              <a:rPr lang="en-US" dirty="0"/>
              <a:t>ARES consists of licensed amateurs who have registered their qualifications and equipment for duty in the public service</a:t>
            </a:r>
          </a:p>
          <a:p>
            <a:pPr lvl="1"/>
            <a:r>
              <a:rPr lang="en-US" dirty="0"/>
              <a:t>Sponsored by ARRL</a:t>
            </a:r>
          </a:p>
          <a:p>
            <a:r>
              <a:rPr lang="en-US" dirty="0"/>
              <a:t>RACES is a special part of the FCC Part 97 Amateur service to provide civil defense communications during national emergencies</a:t>
            </a:r>
          </a:p>
        </p:txBody>
      </p:sp>
    </p:spTree>
    <p:extLst>
      <p:ext uri="{BB962C8B-B14F-4D97-AF65-F5344CB8AC3E}">
        <p14:creationId xmlns:p14="http://schemas.microsoft.com/office/powerpoint/2010/main" val="340649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0EA2E7-9800-01FB-21EC-2BB0F2BC83CB}"/>
              </a:ext>
            </a:extLst>
          </p:cNvPr>
          <p:cNvSpPr>
            <a:spLocks noGrp="1"/>
          </p:cNvSpPr>
          <p:nvPr>
            <p:ph type="title"/>
          </p:nvPr>
        </p:nvSpPr>
        <p:spPr/>
        <p:txBody>
          <a:bodyPr/>
          <a:lstStyle/>
          <a:p>
            <a:r>
              <a:rPr lang="en-US" dirty="0"/>
              <a:t>Making Contacts on Repeaters</a:t>
            </a:r>
          </a:p>
        </p:txBody>
      </p:sp>
      <p:sp>
        <p:nvSpPr>
          <p:cNvPr id="3" name="Content Placeholder 2">
            <a:extLst>
              <a:ext uri="{FF2B5EF4-FFF2-40B4-BE49-F238E27FC236}">
                <a16:creationId xmlns:a16="http://schemas.microsoft.com/office/drawing/2014/main" id="{20874409-E180-B277-F919-3BFE54AA1979}"/>
              </a:ext>
            </a:extLst>
          </p:cNvPr>
          <p:cNvSpPr>
            <a:spLocks noGrp="1"/>
          </p:cNvSpPr>
          <p:nvPr>
            <p:ph idx="1"/>
          </p:nvPr>
        </p:nvSpPr>
        <p:spPr/>
        <p:txBody>
          <a:bodyPr>
            <a:normAutofit lnSpcReduction="10000"/>
          </a:bodyPr>
          <a:lstStyle/>
          <a:p>
            <a:r>
              <a:rPr lang="en-US" dirty="0"/>
              <a:t>Before you transmit, be sure you are authorized to use that </a:t>
            </a:r>
            <a:r>
              <a:rPr lang="en-US" u="sng" dirty="0"/>
              <a:t>frequency</a:t>
            </a:r>
            <a:r>
              <a:rPr lang="en-US" dirty="0"/>
              <a:t> and </a:t>
            </a:r>
            <a:r>
              <a:rPr lang="en-US" u="sng" dirty="0"/>
              <a:t>mode</a:t>
            </a:r>
          </a:p>
          <a:p>
            <a:r>
              <a:rPr lang="en-US" dirty="0"/>
              <a:t>Typical repeater “manners” …</a:t>
            </a:r>
          </a:p>
          <a:p>
            <a:pPr lvl="1"/>
            <a:r>
              <a:rPr lang="en-US" dirty="0"/>
              <a:t>Listen so that you are aware of someone using the repeater</a:t>
            </a:r>
          </a:p>
          <a:p>
            <a:pPr lvl="1"/>
            <a:r>
              <a:rPr lang="en-US" dirty="0"/>
              <a:t>Keep transmissions short</a:t>
            </a:r>
          </a:p>
          <a:p>
            <a:pPr lvl="1"/>
            <a:r>
              <a:rPr lang="en-US" dirty="0"/>
              <a:t>Identify your station legally</a:t>
            </a:r>
          </a:p>
          <a:p>
            <a:r>
              <a:rPr lang="en-US" dirty="0"/>
              <a:t>Easiest way to attract listeners … </a:t>
            </a:r>
            <a:r>
              <a:rPr lang="en-US" i="1" dirty="0">
                <a:solidFill>
                  <a:srgbClr val="DA3427"/>
                </a:solidFill>
              </a:rPr>
              <a:t>give your call sign followed by “monitoring” … </a:t>
            </a:r>
            <a:r>
              <a:rPr lang="en-US" i="1" dirty="0">
                <a:solidFill>
                  <a:srgbClr val="0000FF"/>
                </a:solidFill>
              </a:rPr>
              <a:t>KØILP monitoring</a:t>
            </a:r>
          </a:p>
          <a:p>
            <a:r>
              <a:rPr lang="en-US" dirty="0"/>
              <a:t>Responding to a station looking for a contact … </a:t>
            </a:r>
            <a:r>
              <a:rPr lang="en-US" i="1" dirty="0">
                <a:solidFill>
                  <a:srgbClr val="DA3427"/>
                </a:solidFill>
              </a:rPr>
              <a:t>say the other station’s call sign once, followed by “this is” or “from,” then give your call sign … </a:t>
            </a:r>
            <a:r>
              <a:rPr lang="en-US" i="1" dirty="0">
                <a:solidFill>
                  <a:srgbClr val="0000FF"/>
                </a:solidFill>
              </a:rPr>
              <a:t>KX4IU this is KØILP</a:t>
            </a:r>
          </a:p>
        </p:txBody>
      </p:sp>
    </p:spTree>
    <p:extLst>
      <p:ext uri="{BB962C8B-B14F-4D97-AF65-F5344CB8AC3E}">
        <p14:creationId xmlns:p14="http://schemas.microsoft.com/office/powerpoint/2010/main" val="141488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9D116-F0A4-F078-FA51-21C27A333EEB}"/>
              </a:ext>
            </a:extLst>
          </p:cNvPr>
          <p:cNvSpPr>
            <a:spLocks noGrp="1"/>
          </p:cNvSpPr>
          <p:nvPr>
            <p:ph type="title"/>
          </p:nvPr>
        </p:nvSpPr>
        <p:spPr/>
        <p:txBody>
          <a:bodyPr/>
          <a:lstStyle/>
          <a:p>
            <a:r>
              <a:rPr lang="en-US" dirty="0"/>
              <a:t>Threats to Life and Property</a:t>
            </a:r>
          </a:p>
        </p:txBody>
      </p:sp>
      <p:sp>
        <p:nvSpPr>
          <p:cNvPr id="3" name="Content Placeholder 2">
            <a:extLst>
              <a:ext uri="{FF2B5EF4-FFF2-40B4-BE49-F238E27FC236}">
                <a16:creationId xmlns:a16="http://schemas.microsoft.com/office/drawing/2014/main" id="{FFE92B32-F6BB-78DC-352A-113766EEB29D}"/>
              </a:ext>
            </a:extLst>
          </p:cNvPr>
          <p:cNvSpPr>
            <a:spLocks noGrp="1"/>
          </p:cNvSpPr>
          <p:nvPr>
            <p:ph idx="1"/>
          </p:nvPr>
        </p:nvSpPr>
        <p:spPr>
          <a:xfrm>
            <a:off x="838200" y="1444465"/>
            <a:ext cx="10515600" cy="644859"/>
          </a:xfrm>
        </p:spPr>
        <p:txBody>
          <a:bodyPr/>
          <a:lstStyle/>
          <a:p>
            <a:pPr marL="0" indent="0">
              <a:buNone/>
            </a:pPr>
            <a:r>
              <a:rPr lang="en-US" dirty="0"/>
              <a:t>FCC Part 97.403 states …</a:t>
            </a:r>
          </a:p>
        </p:txBody>
      </p:sp>
      <p:sp>
        <p:nvSpPr>
          <p:cNvPr id="4" name="TextBox 3">
            <a:extLst>
              <a:ext uri="{FF2B5EF4-FFF2-40B4-BE49-F238E27FC236}">
                <a16:creationId xmlns:a16="http://schemas.microsoft.com/office/drawing/2014/main" id="{1FE149FB-DAA1-1F18-C37B-9A63672F1459}"/>
              </a:ext>
            </a:extLst>
          </p:cNvPr>
          <p:cNvSpPr txBox="1"/>
          <p:nvPr/>
        </p:nvSpPr>
        <p:spPr>
          <a:xfrm>
            <a:off x="648702" y="2045279"/>
            <a:ext cx="11139237" cy="1569660"/>
          </a:xfrm>
          <a:prstGeom prst="rect">
            <a:avLst/>
          </a:prstGeom>
          <a:noFill/>
        </p:spPr>
        <p:txBody>
          <a:bodyPr wrap="square" rtlCol="0">
            <a:spAutoFit/>
          </a:bodyPr>
          <a:lstStyle/>
          <a:p>
            <a:pPr algn="ctr"/>
            <a:r>
              <a:rPr lang="en-US" sz="2400" dirty="0"/>
              <a:t>“No provision of these rules prevents the use by an amateur station of any means of radiocommunication at its disposal to provide essential communication needs in connection with the immediate safety of human life and immediate protection of property when normal communication systems are not available.”</a:t>
            </a:r>
          </a:p>
        </p:txBody>
      </p:sp>
      <p:sp>
        <p:nvSpPr>
          <p:cNvPr id="5" name="TextBox 4">
            <a:extLst>
              <a:ext uri="{FF2B5EF4-FFF2-40B4-BE49-F238E27FC236}">
                <a16:creationId xmlns:a16="http://schemas.microsoft.com/office/drawing/2014/main" id="{3B467BB4-8FB6-0114-FDC4-57A944A3DDA6}"/>
              </a:ext>
            </a:extLst>
          </p:cNvPr>
          <p:cNvSpPr txBox="1"/>
          <p:nvPr/>
        </p:nvSpPr>
        <p:spPr>
          <a:xfrm>
            <a:off x="838200" y="3969530"/>
            <a:ext cx="10760242" cy="954107"/>
          </a:xfrm>
          <a:prstGeom prst="rect">
            <a:avLst/>
          </a:prstGeom>
          <a:noFill/>
        </p:spPr>
        <p:txBody>
          <a:bodyPr wrap="square" rtlCol="0">
            <a:spAutoFit/>
          </a:bodyPr>
          <a:lstStyle/>
          <a:p>
            <a:pPr algn="ctr"/>
            <a:r>
              <a:rPr lang="en-US" sz="2800" i="1" dirty="0">
                <a:solidFill>
                  <a:srgbClr val="DA3427"/>
                </a:solidFill>
              </a:rPr>
              <a:t>In an emergency, you may use any means possible to address that risk, including </a:t>
            </a:r>
            <a:r>
              <a:rPr lang="en-US" sz="2800" i="1" u="sng" dirty="0">
                <a:solidFill>
                  <a:srgbClr val="DA3427"/>
                </a:solidFill>
              </a:rPr>
              <a:t>operating outside the frequency privileges </a:t>
            </a:r>
            <a:r>
              <a:rPr lang="en-US" sz="2800" i="1" dirty="0">
                <a:solidFill>
                  <a:srgbClr val="DA3427"/>
                </a:solidFill>
              </a:rPr>
              <a:t>of your license.</a:t>
            </a:r>
          </a:p>
        </p:txBody>
      </p:sp>
      <p:sp>
        <p:nvSpPr>
          <p:cNvPr id="6" name="TextBox 5">
            <a:extLst>
              <a:ext uri="{FF2B5EF4-FFF2-40B4-BE49-F238E27FC236}">
                <a16:creationId xmlns:a16="http://schemas.microsoft.com/office/drawing/2014/main" id="{B9A8D725-339A-3FB5-F71C-529593BD43A0}"/>
              </a:ext>
            </a:extLst>
          </p:cNvPr>
          <p:cNvSpPr txBox="1"/>
          <p:nvPr/>
        </p:nvSpPr>
        <p:spPr>
          <a:xfrm>
            <a:off x="1339516" y="5470358"/>
            <a:ext cx="9512968" cy="954107"/>
          </a:xfrm>
          <a:prstGeom prst="rect">
            <a:avLst/>
          </a:prstGeom>
          <a:noFill/>
        </p:spPr>
        <p:txBody>
          <a:bodyPr wrap="square" rtlCol="0">
            <a:spAutoFit/>
          </a:bodyPr>
          <a:lstStyle/>
          <a:p>
            <a:pPr algn="ctr"/>
            <a:r>
              <a:rPr lang="en-US" sz="2800" i="1" dirty="0">
                <a:solidFill>
                  <a:srgbClr val="0000FF"/>
                </a:solidFill>
              </a:rPr>
              <a:t>You are bound by FCC rules at all times, even if using your radio in support of a public safety agency.</a:t>
            </a:r>
          </a:p>
        </p:txBody>
      </p:sp>
    </p:spTree>
    <p:extLst>
      <p:ext uri="{BB962C8B-B14F-4D97-AF65-F5344CB8AC3E}">
        <p14:creationId xmlns:p14="http://schemas.microsoft.com/office/powerpoint/2010/main" val="323850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0EA07-1012-3C63-AF19-E89BA2321806}"/>
              </a:ext>
            </a:extLst>
          </p:cNvPr>
          <p:cNvSpPr>
            <a:spLocks noGrp="1"/>
          </p:cNvSpPr>
          <p:nvPr>
            <p:ph type="title"/>
          </p:nvPr>
        </p:nvSpPr>
        <p:spPr/>
        <p:txBody>
          <a:bodyPr/>
          <a:lstStyle/>
          <a:p>
            <a:r>
              <a:rPr lang="en-US" dirty="0"/>
              <a:t>Satellite Operating</a:t>
            </a:r>
          </a:p>
        </p:txBody>
      </p:sp>
      <p:sp>
        <p:nvSpPr>
          <p:cNvPr id="3" name="Content Placeholder 2">
            <a:extLst>
              <a:ext uri="{FF2B5EF4-FFF2-40B4-BE49-F238E27FC236}">
                <a16:creationId xmlns:a16="http://schemas.microsoft.com/office/drawing/2014/main" id="{62B401CE-8826-154A-9B0A-4A9BA5A4A4E3}"/>
              </a:ext>
            </a:extLst>
          </p:cNvPr>
          <p:cNvSpPr>
            <a:spLocks noGrp="1"/>
          </p:cNvSpPr>
          <p:nvPr>
            <p:ph idx="1"/>
          </p:nvPr>
        </p:nvSpPr>
        <p:spPr>
          <a:xfrm>
            <a:off x="838199" y="1825624"/>
            <a:ext cx="10920663" cy="4896017"/>
          </a:xfrm>
        </p:spPr>
        <p:txBody>
          <a:bodyPr>
            <a:normAutofit lnSpcReduction="10000"/>
          </a:bodyPr>
          <a:lstStyle/>
          <a:p>
            <a:r>
              <a:rPr lang="en-US" dirty="0"/>
              <a:t>International Space Station</a:t>
            </a:r>
          </a:p>
          <a:p>
            <a:pPr lvl="1"/>
            <a:r>
              <a:rPr lang="en-US" dirty="0"/>
              <a:t>Most astronauts hold an amateur radio license</a:t>
            </a:r>
          </a:p>
          <a:p>
            <a:pPr lvl="1"/>
            <a:r>
              <a:rPr lang="en-US" dirty="0"/>
              <a:t>Any amateur licensed to use 2 meter and 70 cm bands can communicate with ISS (this means Technician)</a:t>
            </a:r>
          </a:p>
          <a:p>
            <a:pPr lvl="1"/>
            <a:r>
              <a:rPr lang="en-US" dirty="0"/>
              <a:t>To call the space station, call sign NA1SS, transmit on 145.990 MHz and listen on 145.800 MHz</a:t>
            </a:r>
          </a:p>
          <a:p>
            <a:r>
              <a:rPr lang="en-US" dirty="0"/>
              <a:t>Amateurs have built more than 50 satellites since 1961</a:t>
            </a:r>
          </a:p>
          <a:p>
            <a:r>
              <a:rPr lang="en-US" dirty="0"/>
              <a:t>Amateur satellites are nicknamed OSCAR for Orbiting Satellite Carrying Amateur Radio</a:t>
            </a:r>
          </a:p>
          <a:p>
            <a:r>
              <a:rPr lang="en-US" dirty="0"/>
              <a:t>A Technician can communicate through a satellite listening for </a:t>
            </a:r>
            <a:r>
              <a:rPr lang="en-US" i="1" dirty="0">
                <a:solidFill>
                  <a:srgbClr val="DA3427"/>
                </a:solidFill>
              </a:rPr>
              <a:t>uplink</a:t>
            </a:r>
            <a:r>
              <a:rPr lang="en-US" dirty="0"/>
              <a:t> signals on 2 meters and transmitting on a 10 meter </a:t>
            </a:r>
            <a:r>
              <a:rPr lang="en-US" i="1" dirty="0">
                <a:solidFill>
                  <a:srgbClr val="DA3427"/>
                </a:solidFill>
              </a:rPr>
              <a:t>downlink</a:t>
            </a:r>
            <a:r>
              <a:rPr lang="en-US" dirty="0"/>
              <a:t> frequency even though a Technician is not permitted to </a:t>
            </a:r>
            <a:r>
              <a:rPr lang="en-US" u="sng" dirty="0"/>
              <a:t>transmit</a:t>
            </a:r>
            <a:r>
              <a:rPr lang="en-US" dirty="0"/>
              <a:t> on 10 meters</a:t>
            </a:r>
          </a:p>
          <a:p>
            <a:pPr lvl="1"/>
            <a:endParaRPr lang="en-US" dirty="0"/>
          </a:p>
        </p:txBody>
      </p:sp>
    </p:spTree>
    <p:extLst>
      <p:ext uri="{BB962C8B-B14F-4D97-AF65-F5344CB8AC3E}">
        <p14:creationId xmlns:p14="http://schemas.microsoft.com/office/powerpoint/2010/main" val="3717331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373C5-FE95-44F4-2242-A1BBC8EF8146}"/>
              </a:ext>
            </a:extLst>
          </p:cNvPr>
          <p:cNvSpPr>
            <a:spLocks noGrp="1"/>
          </p:cNvSpPr>
          <p:nvPr>
            <p:ph type="title"/>
          </p:nvPr>
        </p:nvSpPr>
        <p:spPr/>
        <p:txBody>
          <a:bodyPr/>
          <a:lstStyle/>
          <a:p>
            <a:r>
              <a:rPr lang="en-US" dirty="0"/>
              <a:t>Satellite Definitions</a:t>
            </a:r>
          </a:p>
        </p:txBody>
      </p:sp>
      <p:sp>
        <p:nvSpPr>
          <p:cNvPr id="3" name="Content Placeholder 2">
            <a:extLst>
              <a:ext uri="{FF2B5EF4-FFF2-40B4-BE49-F238E27FC236}">
                <a16:creationId xmlns:a16="http://schemas.microsoft.com/office/drawing/2014/main" id="{1BEA4B31-62D5-08FE-2035-35C8B4F0EA35}"/>
              </a:ext>
            </a:extLst>
          </p:cNvPr>
          <p:cNvSpPr>
            <a:spLocks noGrp="1"/>
          </p:cNvSpPr>
          <p:nvPr>
            <p:ph idx="1"/>
          </p:nvPr>
        </p:nvSpPr>
        <p:spPr>
          <a:xfrm>
            <a:off x="838200" y="1825625"/>
            <a:ext cx="10515600" cy="4667250"/>
          </a:xfrm>
        </p:spPr>
        <p:txBody>
          <a:bodyPr>
            <a:normAutofit fontScale="92500" lnSpcReduction="20000"/>
          </a:bodyPr>
          <a:lstStyle/>
          <a:p>
            <a:r>
              <a:rPr lang="en-US" dirty="0"/>
              <a:t>Apogee — The point of a satellite’s orbit that is farthest from Earth</a:t>
            </a:r>
          </a:p>
          <a:p>
            <a:r>
              <a:rPr lang="en-US" dirty="0"/>
              <a:t>Beacon — A signal from the satellite containing information about a satellite</a:t>
            </a:r>
          </a:p>
          <a:p>
            <a:r>
              <a:rPr lang="en-US" dirty="0"/>
              <a:t>Doppler shift — An observed change in signal frequency caused by relative motion between the satellite and the Earth station</a:t>
            </a:r>
          </a:p>
          <a:p>
            <a:r>
              <a:rPr lang="en-US" dirty="0"/>
              <a:t>Elliptical orbit — An orbit with a large difference between apogee and perigee</a:t>
            </a:r>
          </a:p>
          <a:p>
            <a:r>
              <a:rPr lang="en-US" dirty="0"/>
              <a:t>LEO — A satellite in low-Earth orbit</a:t>
            </a:r>
          </a:p>
          <a:p>
            <a:r>
              <a:rPr lang="en-US" dirty="0"/>
              <a:t>Perigee — The point of a satellite’s orbit that is nearest the Earth</a:t>
            </a:r>
          </a:p>
          <a:p>
            <a:r>
              <a:rPr lang="en-US" dirty="0"/>
              <a:t>Space station — Defined by the FCC as an amateur station located more than 50 km above the Earth’s surface</a:t>
            </a:r>
          </a:p>
          <a:p>
            <a:r>
              <a:rPr lang="en-US" dirty="0"/>
              <a:t>Spin fading — Signal fading caused by rotation of the satellite and its antennas</a:t>
            </a:r>
          </a:p>
        </p:txBody>
      </p:sp>
    </p:spTree>
    <p:extLst>
      <p:ext uri="{BB962C8B-B14F-4D97-AF65-F5344CB8AC3E}">
        <p14:creationId xmlns:p14="http://schemas.microsoft.com/office/powerpoint/2010/main" val="36597360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F6BF8-F329-6695-80F7-5701EE3556D2}"/>
              </a:ext>
            </a:extLst>
          </p:cNvPr>
          <p:cNvSpPr>
            <a:spLocks noGrp="1"/>
          </p:cNvSpPr>
          <p:nvPr>
            <p:ph type="title"/>
          </p:nvPr>
        </p:nvSpPr>
        <p:spPr/>
        <p:txBody>
          <a:bodyPr/>
          <a:lstStyle/>
          <a:p>
            <a:r>
              <a:rPr lang="en-US" dirty="0"/>
              <a:t>Tracking a Satellite</a:t>
            </a:r>
          </a:p>
        </p:txBody>
      </p:sp>
      <p:sp>
        <p:nvSpPr>
          <p:cNvPr id="3" name="Content Placeholder 2">
            <a:extLst>
              <a:ext uri="{FF2B5EF4-FFF2-40B4-BE49-F238E27FC236}">
                <a16:creationId xmlns:a16="http://schemas.microsoft.com/office/drawing/2014/main" id="{64DE867A-48AA-89E7-447E-BBBA1D9E70F2}"/>
              </a:ext>
            </a:extLst>
          </p:cNvPr>
          <p:cNvSpPr>
            <a:spLocks noGrp="1"/>
          </p:cNvSpPr>
          <p:nvPr>
            <p:ph idx="1"/>
          </p:nvPr>
        </p:nvSpPr>
        <p:spPr/>
        <p:txBody>
          <a:bodyPr/>
          <a:lstStyle/>
          <a:p>
            <a:r>
              <a:rPr lang="en-US" dirty="0"/>
              <a:t>A </a:t>
            </a:r>
            <a:r>
              <a:rPr lang="en-US" i="1" dirty="0">
                <a:solidFill>
                  <a:srgbClr val="DA3427"/>
                </a:solidFill>
              </a:rPr>
              <a:t>satellite tracking program </a:t>
            </a:r>
            <a:r>
              <a:rPr lang="en-US" dirty="0"/>
              <a:t>is used to determine satellite schedules</a:t>
            </a:r>
          </a:p>
          <a:p>
            <a:r>
              <a:rPr lang="en-US" dirty="0"/>
              <a:t>The tracking program needs certain bits of data about the satellite’s orbit called the </a:t>
            </a:r>
            <a:r>
              <a:rPr lang="en-US" i="1" dirty="0">
                <a:solidFill>
                  <a:srgbClr val="DA3427"/>
                </a:solidFill>
              </a:rPr>
              <a:t>Keplerian elements</a:t>
            </a:r>
          </a:p>
          <a:p>
            <a:r>
              <a:rPr lang="en-US" dirty="0"/>
              <a:t>The software can provide real-time maps of the satellite’s location, the trajectory the satellite will follow across the sky, and the amount of </a:t>
            </a:r>
            <a:r>
              <a:rPr lang="en-US" i="1" dirty="0">
                <a:solidFill>
                  <a:srgbClr val="DA3427"/>
                </a:solidFill>
              </a:rPr>
              <a:t>Doppler shift </a:t>
            </a:r>
            <a:r>
              <a:rPr lang="en-US" dirty="0"/>
              <a:t>the signals will experience</a:t>
            </a:r>
          </a:p>
        </p:txBody>
      </p:sp>
    </p:spTree>
    <p:extLst>
      <p:ext uri="{BB962C8B-B14F-4D97-AF65-F5344CB8AC3E}">
        <p14:creationId xmlns:p14="http://schemas.microsoft.com/office/powerpoint/2010/main" val="365748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723FC-B94B-EDE7-1D27-3716CD8C0256}"/>
              </a:ext>
            </a:extLst>
          </p:cNvPr>
          <p:cNvSpPr>
            <a:spLocks noGrp="1"/>
          </p:cNvSpPr>
          <p:nvPr>
            <p:ph type="title"/>
          </p:nvPr>
        </p:nvSpPr>
        <p:spPr/>
        <p:txBody>
          <a:bodyPr/>
          <a:lstStyle/>
          <a:p>
            <a:r>
              <a:rPr lang="en-US" dirty="0"/>
              <a:t>Operating via Satellites</a:t>
            </a:r>
          </a:p>
        </p:txBody>
      </p:sp>
      <p:sp>
        <p:nvSpPr>
          <p:cNvPr id="3" name="Content Placeholder 2">
            <a:extLst>
              <a:ext uri="{FF2B5EF4-FFF2-40B4-BE49-F238E27FC236}">
                <a16:creationId xmlns:a16="http://schemas.microsoft.com/office/drawing/2014/main" id="{4A7A717D-700A-735B-CE4E-9B75DAB821F3}"/>
              </a:ext>
            </a:extLst>
          </p:cNvPr>
          <p:cNvSpPr>
            <a:spLocks noGrp="1"/>
          </p:cNvSpPr>
          <p:nvPr>
            <p:ph idx="1"/>
          </p:nvPr>
        </p:nvSpPr>
        <p:spPr>
          <a:xfrm>
            <a:off x="838199" y="1446663"/>
            <a:ext cx="10857931" cy="5046212"/>
          </a:xfrm>
        </p:spPr>
        <p:txBody>
          <a:bodyPr>
            <a:normAutofit fontScale="92500" lnSpcReduction="10000"/>
          </a:bodyPr>
          <a:lstStyle/>
          <a:p>
            <a:r>
              <a:rPr lang="en-US" dirty="0"/>
              <a:t>Most satellites only have one operational </a:t>
            </a:r>
            <a:r>
              <a:rPr lang="en-US" i="1" dirty="0">
                <a:solidFill>
                  <a:srgbClr val="DA3427"/>
                </a:solidFill>
              </a:rPr>
              <a:t>mode</a:t>
            </a:r>
          </a:p>
          <a:p>
            <a:pPr lvl="1"/>
            <a:r>
              <a:rPr lang="en-US" dirty="0"/>
              <a:t>Specified as two letters separated by a slash</a:t>
            </a:r>
          </a:p>
          <a:p>
            <a:pPr lvl="1"/>
            <a:r>
              <a:rPr lang="en-US" dirty="0"/>
              <a:t>The uplink for a satellite in U/V mode is in the UHF band (70 cm) and a downlink is in the VHF band (2 meters)</a:t>
            </a:r>
          </a:p>
          <a:p>
            <a:pPr lvl="1"/>
            <a:r>
              <a:rPr lang="en-US" dirty="0"/>
              <a:t>Satellites can use any amateur mode … most common are SSB, FM, CW, and data</a:t>
            </a:r>
          </a:p>
          <a:p>
            <a:r>
              <a:rPr lang="en-US" dirty="0"/>
              <a:t>You can tell when the satellite is within range by listening for the </a:t>
            </a:r>
            <a:r>
              <a:rPr lang="en-US" i="1" dirty="0">
                <a:solidFill>
                  <a:srgbClr val="DA3427"/>
                </a:solidFill>
              </a:rPr>
              <a:t>beacon</a:t>
            </a:r>
            <a:r>
              <a:rPr lang="en-US" dirty="0"/>
              <a:t> (transmitted via CW or RTTY)</a:t>
            </a:r>
          </a:p>
          <a:p>
            <a:r>
              <a:rPr lang="en-US" dirty="0"/>
              <a:t>This </a:t>
            </a:r>
            <a:r>
              <a:rPr lang="en-US" i="1" dirty="0">
                <a:solidFill>
                  <a:srgbClr val="DA3427"/>
                </a:solidFill>
              </a:rPr>
              <a:t>telemetry data </a:t>
            </a:r>
            <a:r>
              <a:rPr lang="en-US" dirty="0"/>
              <a:t>from the satellite contains information on the health and status of the satellite</a:t>
            </a:r>
          </a:p>
          <a:p>
            <a:r>
              <a:rPr lang="en-US" dirty="0"/>
              <a:t>Anyone can receive satellite telemetry!</a:t>
            </a:r>
          </a:p>
          <a:p>
            <a:r>
              <a:rPr lang="en-US" dirty="0"/>
              <a:t>Use the minimum amount of transmitter power to contact satellites, since their relay transmitter power is limited by their solar panels and batteries (your signal on the satellite downlink should be about the same strength as that of the satellite’s beacon)</a:t>
            </a:r>
          </a:p>
        </p:txBody>
      </p:sp>
    </p:spTree>
    <p:extLst>
      <p:ext uri="{BB962C8B-B14F-4D97-AF65-F5344CB8AC3E}">
        <p14:creationId xmlns:p14="http://schemas.microsoft.com/office/powerpoint/2010/main" val="340437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40954381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Besides an FCC-issued amateur operator license, what is required to be the control operator of a Radio Amateur Civil Emergency Service (RACES)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written recommendation by the local ARRL Emergency Coordinator</a:t>
            </a:r>
          </a:p>
          <a:p>
            <a:r>
              <a:t>Membership in the Amateur Radio Emergency Service (ARES)</a:t>
            </a:r>
          </a:p>
          <a:p>
            <a:r>
              <a:t>Certification of current enrollment by a civil defense organization</a:t>
            </a:r>
          </a:p>
          <a:p>
            <a:r>
              <a:t>Nothing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T1A10 C 97.3(a)(38),97.407 6-18</a:t>
            </a:r>
          </a:p>
        </p:txBody>
      </p:sp>
    </p:spTree>
    <p:extLst>
      <p:ext uri="{BB962C8B-B14F-4D97-AF65-F5344CB8AC3E}">
        <p14:creationId xmlns:p14="http://schemas.microsoft.com/office/powerpoint/2010/main" val="233274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RACES?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An emergency organization combining amateur radio and citizens band operators and frequencies</a:t>
            </a:r>
          </a:p>
          <a:p>
            <a:r>
              <a:t>An international radio experimentation society</a:t>
            </a:r>
          </a:p>
          <a:p>
            <a:r>
              <a:t>A radio contest held in a short period, sometimes called a “sprint”</a:t>
            </a:r>
          </a:p>
          <a:p>
            <a:r>
              <a:t>An FCC Part 97 amateur radio service for civil defense communications during national emergencies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T2C04 D 6-18</a:t>
            </a:r>
          </a:p>
        </p:txBody>
      </p:sp>
    </p:spTree>
    <p:extLst>
      <p:ext uri="{BB962C8B-B14F-4D97-AF65-F5344CB8AC3E}">
        <p14:creationId xmlns:p14="http://schemas.microsoft.com/office/powerpoint/2010/main" val="3838237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requires certification by a civil defense agency?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ARES</a:t>
            </a:r>
          </a:p>
          <a:p>
            <a:r>
              <a:t>RACES</a:t>
            </a:r>
          </a:p>
          <a:p>
            <a:r>
              <a:t>MARS</a:t>
            </a:r>
          </a:p>
          <a:p>
            <a:r>
              <a:t>SKYWARN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T2C12 B 2026-2030</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Amateur Radio Emergency Service (ARES)?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fontScale="92500"/>
          </a:bodyPr>
          <a:lstStyle/>
          <a:p>
            <a:r>
              <a:t>A group of licensed amateurs who have voluntarily registered their qualifications and equipment for communications duty in the public service</a:t>
            </a:r>
          </a:p>
          <a:p>
            <a:r>
              <a:t>A group of licensed amateurs who are members of the military and who voluntarily agreed to provide message handling services in the case of an emergency</a:t>
            </a:r>
          </a:p>
          <a:p>
            <a:r>
              <a:t>A training program that provides licensing courses for those interested in obtaining an amateur license to use during emergencies</a:t>
            </a:r>
          </a:p>
          <a:p>
            <a:r>
              <a:t>A training program that certifies amateur operators for membership in the Radio Amateur Civil Emergency Service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T2C06 A 6-18</a:t>
            </a:r>
          </a:p>
        </p:txBody>
      </p:sp>
    </p:spTree>
    <p:extLst>
      <p:ext uri="{BB962C8B-B14F-4D97-AF65-F5344CB8AC3E}">
        <p14:creationId xmlns:p14="http://schemas.microsoft.com/office/powerpoint/2010/main" val="136694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5B494-E3CB-0AC5-8FC0-C9F5A2DDCC6E}"/>
              </a:ext>
            </a:extLst>
          </p:cNvPr>
          <p:cNvSpPr>
            <a:spLocks noGrp="1"/>
          </p:cNvSpPr>
          <p:nvPr>
            <p:ph type="title"/>
          </p:nvPr>
        </p:nvSpPr>
        <p:spPr/>
        <p:txBody>
          <a:bodyPr/>
          <a:lstStyle/>
          <a:p>
            <a:r>
              <a:rPr lang="en-US" dirty="0"/>
              <a:t>Making Contacts on Repeaters (cont.)</a:t>
            </a:r>
          </a:p>
        </p:txBody>
      </p:sp>
      <p:sp>
        <p:nvSpPr>
          <p:cNvPr id="3" name="Content Placeholder 2">
            <a:extLst>
              <a:ext uri="{FF2B5EF4-FFF2-40B4-BE49-F238E27FC236}">
                <a16:creationId xmlns:a16="http://schemas.microsoft.com/office/drawing/2014/main" id="{1DF9955C-AF14-010A-E7F3-0553D7C0B5AC}"/>
              </a:ext>
            </a:extLst>
          </p:cNvPr>
          <p:cNvSpPr>
            <a:spLocks noGrp="1"/>
          </p:cNvSpPr>
          <p:nvPr>
            <p:ph idx="1"/>
          </p:nvPr>
        </p:nvSpPr>
        <p:spPr>
          <a:xfrm>
            <a:off x="838200" y="1690688"/>
            <a:ext cx="10515600" cy="5167311"/>
          </a:xfrm>
        </p:spPr>
        <p:txBody>
          <a:bodyPr>
            <a:normAutofit/>
          </a:bodyPr>
          <a:lstStyle/>
          <a:p>
            <a:r>
              <a:rPr lang="en-US" dirty="0"/>
              <a:t>If you accidentally interrupt someone … </a:t>
            </a:r>
            <a:r>
              <a:rPr lang="en-US" i="1" dirty="0">
                <a:solidFill>
                  <a:srgbClr val="DA3427"/>
                </a:solidFill>
              </a:rPr>
              <a:t>just say </a:t>
            </a:r>
            <a:r>
              <a:rPr lang="en-US" i="1" dirty="0">
                <a:solidFill>
                  <a:srgbClr val="0000FF"/>
                </a:solidFill>
              </a:rPr>
              <a:t>“Sorry, KØILP clear” </a:t>
            </a:r>
            <a:r>
              <a:rPr lang="en-US" i="1" dirty="0">
                <a:solidFill>
                  <a:srgbClr val="DA3427"/>
                </a:solidFill>
              </a:rPr>
              <a:t>and wait for their contact to end or tune to a different repeater</a:t>
            </a:r>
            <a:endParaRPr lang="en-US" dirty="0">
              <a:solidFill>
                <a:schemeClr val="tx1"/>
              </a:solidFill>
            </a:endParaRPr>
          </a:p>
          <a:p>
            <a:pPr>
              <a:buClr>
                <a:schemeClr val="tx1"/>
              </a:buClr>
            </a:pPr>
            <a:r>
              <a:rPr lang="en-US" dirty="0">
                <a:solidFill>
                  <a:schemeClr val="tx1"/>
                </a:solidFill>
              </a:rPr>
              <a:t>What if you receive a report that your signal’s audio is strong, but distorted?</a:t>
            </a:r>
          </a:p>
          <a:p>
            <a:pPr lvl="1">
              <a:buClr>
                <a:schemeClr val="tx1"/>
              </a:buClr>
            </a:pPr>
            <a:r>
              <a:rPr lang="en-US" dirty="0">
                <a:solidFill>
                  <a:schemeClr val="tx1"/>
                </a:solidFill>
              </a:rPr>
              <a:t>You’re slightly off-frequency (radio control knob got bumped)</a:t>
            </a:r>
          </a:p>
          <a:p>
            <a:pPr lvl="1">
              <a:buClr>
                <a:schemeClr val="tx1"/>
              </a:buClr>
            </a:pPr>
            <a:r>
              <a:rPr lang="en-US" dirty="0">
                <a:solidFill>
                  <a:schemeClr val="tx1"/>
                </a:solidFill>
              </a:rPr>
              <a:t>Speaking too loudly into the microphone</a:t>
            </a:r>
          </a:p>
          <a:p>
            <a:pPr lvl="1">
              <a:buClr>
                <a:schemeClr val="tx1"/>
              </a:buClr>
            </a:pPr>
            <a:r>
              <a:rPr lang="en-US" dirty="0">
                <a:solidFill>
                  <a:schemeClr val="tx1"/>
                </a:solidFill>
              </a:rPr>
              <a:t>Transmitting from a bad location</a:t>
            </a:r>
          </a:p>
          <a:p>
            <a:pPr lvl="1">
              <a:buClr>
                <a:schemeClr val="tx1"/>
              </a:buClr>
            </a:pPr>
            <a:r>
              <a:rPr lang="en-US" dirty="0">
                <a:solidFill>
                  <a:schemeClr val="tx1"/>
                </a:solidFill>
              </a:rPr>
              <a:t>Weak or low batteries</a:t>
            </a:r>
          </a:p>
          <a:p>
            <a:pPr>
              <a:buClr>
                <a:schemeClr val="tx1"/>
              </a:buClr>
            </a:pPr>
            <a:r>
              <a:rPr lang="en-US" dirty="0">
                <a:solidFill>
                  <a:schemeClr val="tx1"/>
                </a:solidFill>
              </a:rPr>
              <a:t>Repeaters often add a short </a:t>
            </a:r>
            <a:r>
              <a:rPr lang="en-US" i="1" dirty="0">
                <a:solidFill>
                  <a:srgbClr val="DA3427"/>
                </a:solidFill>
              </a:rPr>
              <a:t>courtesy beep </a:t>
            </a:r>
            <a:r>
              <a:rPr lang="en-US" dirty="0">
                <a:solidFill>
                  <a:schemeClr val="tx1"/>
                </a:solidFill>
              </a:rPr>
              <a:t>to the retransmitted signal when the transmitting station’s signal disappears</a:t>
            </a:r>
          </a:p>
          <a:p>
            <a:pPr lvl="1">
              <a:buClr>
                <a:schemeClr val="tx1"/>
              </a:buClr>
            </a:pPr>
            <a:r>
              <a:rPr lang="en-US" dirty="0">
                <a:solidFill>
                  <a:schemeClr val="tx1"/>
                </a:solidFill>
              </a:rPr>
              <a:t>Becomes the “over” cue to other stations to start speaking (although saying </a:t>
            </a:r>
            <a:r>
              <a:rPr lang="en-US" i="1" dirty="0">
                <a:solidFill>
                  <a:srgbClr val="DA3427"/>
                </a:solidFill>
              </a:rPr>
              <a:t>OVER</a:t>
            </a:r>
            <a:r>
              <a:rPr lang="en-US" dirty="0">
                <a:solidFill>
                  <a:schemeClr val="tx1"/>
                </a:solidFill>
              </a:rPr>
              <a:t> is common and acceptable)</a:t>
            </a:r>
          </a:p>
        </p:txBody>
      </p:sp>
    </p:spTree>
    <p:extLst>
      <p:ext uri="{BB962C8B-B14F-4D97-AF65-F5344CB8AC3E}">
        <p14:creationId xmlns:p14="http://schemas.microsoft.com/office/powerpoint/2010/main" val="4121711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When do the FCC Part 97 Amateur Radio Service rules NOT apply to the operation of an amateur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When operating under RACES rules</a:t>
            </a:r>
          </a:p>
          <a:p>
            <a:r>
              <a:t>When operating under FEMA rules</a:t>
            </a:r>
          </a:p>
          <a:p>
            <a:r>
              <a:t>When operating under ARES rules</a:t>
            </a:r>
          </a:p>
          <a:p>
            <a:r>
              <a:t>FCC rules always apply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T2C01 D 97.103(a)  6-19</a:t>
            </a:r>
          </a:p>
        </p:txBody>
      </p:sp>
    </p:spTree>
    <p:extLst>
      <p:ext uri="{BB962C8B-B14F-4D97-AF65-F5344CB8AC3E}">
        <p14:creationId xmlns:p14="http://schemas.microsoft.com/office/powerpoint/2010/main" val="354514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Are amateur station control operators ever permitted to operate outside the frequency privileges of their license class?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No</a:t>
            </a:r>
          </a:p>
          <a:p>
            <a:r>
              <a:t>Yes, but only when part of a FEMA emergency plan</a:t>
            </a:r>
          </a:p>
          <a:p>
            <a:r>
              <a:t>Yes, but only when part of a RACES emergency plan</a:t>
            </a:r>
          </a:p>
          <a:p>
            <a:r>
              <a:t>Yes, but only in situations involving the immediate safety of human life or protection of property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T2C09 D 6-19</a:t>
            </a:r>
          </a:p>
        </p:txBody>
      </p:sp>
    </p:spTree>
    <p:extLst>
      <p:ext uri="{BB962C8B-B14F-4D97-AF65-F5344CB8AC3E}">
        <p14:creationId xmlns:p14="http://schemas.microsoft.com/office/powerpoint/2010/main" val="431852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U.S. amateur radio operators are allowed to contact the International Space Station (ISS) on VHF bands?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Only amateurs with a General class or higher license</a:t>
            </a:r>
          </a:p>
          <a:p>
            <a:r>
              <a:t>Any amateur with a Technician class or higher license</a:t>
            </a:r>
          </a:p>
          <a:p>
            <a:r>
              <a:t>Only amateurs with a General class or higher license, and NASA approval</a:t>
            </a:r>
          </a:p>
          <a:p>
            <a:r>
              <a:t>Any amateurs with a Technician class or higher license, and NASA approval</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T1B02 B 97.301,97.207(c) 6-22</a:t>
            </a:r>
          </a:p>
        </p:txBody>
      </p:sp>
    </p:spTree>
    <p:extLst>
      <p:ext uri="{BB962C8B-B14F-4D97-AF65-F5344CB8AC3E}">
        <p14:creationId xmlns:p14="http://schemas.microsoft.com/office/powerpoint/2010/main" val="1155483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Who may be the control operator of a station communicating through an amateur satellite or space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Only an Amateur Extra Class operator</a:t>
            </a:r>
          </a:p>
          <a:p>
            <a:r>
              <a:t>A General class or higher licensee with a satellite operator certification</a:t>
            </a:r>
          </a:p>
          <a:p>
            <a:r>
              <a:t>Only an Amateur Extra Class operator who is also an AMSAT member</a:t>
            </a:r>
          </a:p>
          <a:p>
            <a:r>
              <a:t>Any amateur allowed to transmit on the satellite uplink frequency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T1E02 D 97.301,97.207(c) 6-23</a:t>
            </a:r>
          </a:p>
        </p:txBody>
      </p:sp>
    </p:spTree>
    <p:extLst>
      <p:ext uri="{BB962C8B-B14F-4D97-AF65-F5344CB8AC3E}">
        <p14:creationId xmlns:p14="http://schemas.microsoft.com/office/powerpoint/2010/main" val="335014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FCC Part 97 definition of a space station?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Any satellite orbiting Earth</a:t>
            </a:r>
          </a:p>
          <a:p>
            <a:r>
              <a:t>A manned satellite orbiting Earth</a:t>
            </a:r>
          </a:p>
          <a:p>
            <a:r>
              <a:t>An amateur station located more than 50 km above Earth's surface</a:t>
            </a:r>
          </a:p>
          <a:p>
            <a:r>
              <a:t>An amateur station using amateur radio satellites for relay of signals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T1A07 C 97.3(a)(41) 6-23</a:t>
            </a:r>
          </a:p>
        </p:txBody>
      </p:sp>
    </p:spTree>
    <p:extLst>
      <p:ext uri="{BB962C8B-B14F-4D97-AF65-F5344CB8AC3E}">
        <p14:creationId xmlns:p14="http://schemas.microsoft.com/office/powerpoint/2010/main" val="327450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satellite beacon?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primary transmit antenna on the satellite</a:t>
            </a:r>
          </a:p>
          <a:p>
            <a:r>
              <a:t>An indicator light that shows where to point your antenna</a:t>
            </a:r>
          </a:p>
          <a:p>
            <a:r>
              <a:t>A reflective surface on the satellite</a:t>
            </a:r>
          </a:p>
          <a:p>
            <a:r>
              <a:t>A transmission from a satellite that contains status information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T8B05 D 6-23</a:t>
            </a:r>
          </a:p>
        </p:txBody>
      </p:sp>
    </p:spTree>
    <p:extLst>
      <p:ext uri="{BB962C8B-B14F-4D97-AF65-F5344CB8AC3E}">
        <p14:creationId xmlns:p14="http://schemas.microsoft.com/office/powerpoint/2010/main" val="24105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Doppler shift in reference to satellite communications?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change in the satellite orbit</a:t>
            </a:r>
          </a:p>
          <a:p>
            <a:r>
              <a:t>A mode where the satellite receives signals on one band and transmits on another</a:t>
            </a:r>
          </a:p>
          <a:p>
            <a:r>
              <a:t>An observed change in signal frequency caused by relative motion between the satellite and Earth station</a:t>
            </a:r>
          </a:p>
          <a:p>
            <a:r>
              <a:t>A special digital communications mode for some satellites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T8B07 C 6-23</a:t>
            </a:r>
          </a:p>
        </p:txBody>
      </p:sp>
    </p:spTree>
    <p:extLst>
      <p:ext uri="{BB962C8B-B14F-4D97-AF65-F5344CB8AC3E}">
        <p14:creationId xmlns:p14="http://schemas.microsoft.com/office/powerpoint/2010/main" val="63188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causes spin fading of satellite signals?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Circular polarized noise interference radiated from the sun</a:t>
            </a:r>
          </a:p>
          <a:p>
            <a:r>
              <a:t>Rotation of the satellite and its antennas</a:t>
            </a:r>
          </a:p>
          <a:p>
            <a:r>
              <a:t>Doppler shift of the received signal</a:t>
            </a:r>
          </a:p>
          <a:p>
            <a:r>
              <a:t>Interfering signals within the satellite uplink band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T8B09 B 6-23</a:t>
            </a:r>
          </a:p>
        </p:txBody>
      </p:sp>
    </p:spTree>
    <p:extLst>
      <p:ext uri="{BB962C8B-B14F-4D97-AF65-F5344CB8AC3E}">
        <p14:creationId xmlns:p14="http://schemas.microsoft.com/office/powerpoint/2010/main" val="48759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the term LEO mean in reference to communication satellites?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Low Energy Orbit, which conserves battery power</a:t>
            </a:r>
          </a:p>
          <a:p>
            <a:r>
              <a:t>Low Elevation Orbit, which appears close to the horizon from the earth station</a:t>
            </a:r>
          </a:p>
          <a:p>
            <a:r>
              <a:t>Low Equilibrium Orbit, which has a slightly unstable period</a:t>
            </a:r>
          </a:p>
          <a:p>
            <a:r>
              <a:t>Low Earth Orbit, which has a period of around 100 minutes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T8B10 D 6-23</a:t>
            </a:r>
          </a:p>
        </p:txBody>
      </p:sp>
    </p:spTree>
    <p:extLst>
      <p:ext uri="{BB962C8B-B14F-4D97-AF65-F5344CB8AC3E}">
        <p14:creationId xmlns:p14="http://schemas.microsoft.com/office/powerpoint/2010/main" val="21133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are provided by satellite tracking programs?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Maps showing the real-time position of the satellite track over Earth</a:t>
            </a:r>
          </a:p>
          <a:p>
            <a:r>
              <a:t>The time, azimuth, and elevation of the start, maximum altitude, and end of a pass</a:t>
            </a:r>
          </a:p>
          <a:p>
            <a:r>
              <a:t>The apparent frequency of the satellite transmission, including effects of Doppler shift</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T8B03 D 6-24</a:t>
            </a:r>
          </a:p>
        </p:txBody>
      </p:sp>
    </p:spTree>
    <p:extLst>
      <p:ext uri="{BB962C8B-B14F-4D97-AF65-F5344CB8AC3E}">
        <p14:creationId xmlns:p14="http://schemas.microsoft.com/office/powerpoint/2010/main" val="201497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3586</TotalTime>
  <Words>6127</Words>
  <Application>Microsoft Office PowerPoint</Application>
  <PresentationFormat>Widescreen</PresentationFormat>
  <Paragraphs>637</Paragraphs>
  <Slides>107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107</vt:i4>
      </vt:variant>
    </vt:vector>
  </HeadingPairs>
  <TitlesOfParts>
    <vt:vector size="112" baseType="lpstr">
      <vt:lpstr>Arial</vt:lpstr>
      <vt:lpstr>Calibri</vt:lpstr>
      <vt:lpstr>Calibri Light</vt:lpstr>
      <vt:lpstr>Franklin Gothic Heavy</vt:lpstr>
      <vt:lpstr>Office Theme</vt:lpstr>
      <vt:lpstr>PowerPoint Presentation</vt:lpstr>
      <vt:lpstr>Amateur Radio Technician Exam Prep Course</vt:lpstr>
      <vt:lpstr>Band Plans</vt:lpstr>
      <vt:lpstr>Table 6.1:  2 meter (144-148 MHz) Band Plan</vt:lpstr>
      <vt:lpstr>Band Plans (cont.)</vt:lpstr>
      <vt:lpstr>PowerPoint Presentation</vt:lpstr>
      <vt:lpstr>Interpreting the Band Plan</vt:lpstr>
      <vt:lpstr>Making Contacts on Repeaters</vt:lpstr>
      <vt:lpstr>Making Contacts on Repeaters (cont.)</vt:lpstr>
      <vt:lpstr>Making Contacts on Simplex Channels</vt:lpstr>
      <vt:lpstr>Making Contacts: SSB, CW, and DIGITAL</vt:lpstr>
      <vt:lpstr>Q-Signals</vt:lpstr>
      <vt:lpstr>PowerPoint Presentation</vt:lpstr>
      <vt:lpstr>DXing and Contesting</vt:lpstr>
      <vt:lpstr>Popular DXing Event</vt:lpstr>
      <vt:lpstr>Fox Hunting &amp; Direction Finding</vt:lpstr>
      <vt:lpstr>Video</vt:lpstr>
      <vt:lpstr>PRACTICE QUESTIONS</vt:lpstr>
      <vt:lpstr>Where may SSB phone be used in amateur bands above 50 MHz?</vt:lpstr>
      <vt:lpstr>What is a band plan, beyond the privileges established by the FCC?</vt:lpstr>
      <vt:lpstr>What term describes an amateur station that is transmitting and receiving on the same frequency?</vt:lpstr>
      <vt:lpstr>What is an appropriate way to call another station on a repeater if you know the other station's call sign?</vt:lpstr>
      <vt:lpstr>Which of the following is a customary way to indicate a station is listening on a repeater and looking for a contact?</vt:lpstr>
      <vt:lpstr>What might be a problem if you receive a report that your audio signal through an FM repeater is distorted or unintelligible?</vt:lpstr>
      <vt:lpstr>What is the national calling frequency for FM simplex operations in the 2-meter band?</vt:lpstr>
      <vt:lpstr>What is the purpose of the reverse function on a VHF/UHF transceiver?</vt:lpstr>
      <vt:lpstr>Why are simplex channels designated in the VHF/UHF band plans?</vt:lpstr>
      <vt:lpstr>How should you respond to a station calling CQ?</vt:lpstr>
      <vt:lpstr>What is the meaning of the procedural signal “CQ”?</vt:lpstr>
      <vt:lpstr>Which Q signal indicates that you are receiving interference from other stations?</vt:lpstr>
      <vt:lpstr>Which Q signal indicates that you are changing frequency?</vt:lpstr>
      <vt:lpstr>What operating activity involves contacting as many stations as possible during a specified period?</vt:lpstr>
      <vt:lpstr>Which of the following is good practice when contacting another station in a contest?</vt:lpstr>
      <vt:lpstr>What is a grid locator?</vt:lpstr>
      <vt:lpstr>What is meant by the term "NTSC?"</vt:lpstr>
      <vt:lpstr>Which of the following methods is used to locate sources of noise interference or jamming?</vt:lpstr>
      <vt:lpstr>Which of these items would be useful for a hidden transmitter hunt?</vt:lpstr>
      <vt:lpstr>Using Repeaters</vt:lpstr>
      <vt:lpstr>Repeater Offset (Shift)</vt:lpstr>
      <vt:lpstr>Linked Repeater Systems &amp; Access Tones</vt:lpstr>
      <vt:lpstr>PRACTICE QUESTIONS</vt:lpstr>
      <vt:lpstr>What does the scanning function of an FM transceiver do?</vt:lpstr>
      <vt:lpstr>What is a common repeater frequency offset in the 2-meter band?</vt:lpstr>
      <vt:lpstr>What is a common repeater frequency offset in the 70-centimeter band?</vt:lpstr>
      <vt:lpstr>What does the term "repeater offset" mean?</vt:lpstr>
      <vt:lpstr>Which of the following describes a linked repeater network?</vt:lpstr>
      <vt:lpstr>What term describes the use of a sub-audible tone transmitted along with normal voice audio to open the squelch of a receiver?</vt:lpstr>
      <vt:lpstr>Which of the following could be the reason you are unable to access a repeater whose output you can hear?</vt:lpstr>
      <vt:lpstr>Digital Repeater Systems</vt:lpstr>
      <vt:lpstr>Digital Repeater Systems (cont.)</vt:lpstr>
      <vt:lpstr>Digital Repeater Systems (cont.)</vt:lpstr>
      <vt:lpstr>Nets</vt:lpstr>
      <vt:lpstr>Net Structure and Participation</vt:lpstr>
      <vt:lpstr>Exchanging Messages on the Net</vt:lpstr>
      <vt:lpstr>Message Headers Contain …</vt:lpstr>
      <vt:lpstr>PRACTICE QUESTIONS</vt:lpstr>
      <vt:lpstr>What type of signaling to a repeater uses two simultaneous audio tones?</vt:lpstr>
      <vt:lpstr>How can you join a digital repeater’s “talkgroup”?</vt:lpstr>
      <vt:lpstr>What is the digital color code used on DMR repeater systems?</vt:lpstr>
      <vt:lpstr>What function does a digital mode hotspot perform for nearby transceivers?</vt:lpstr>
      <vt:lpstr>What is a DMR “code plug”?</vt:lpstr>
      <vt:lpstr>How is a specific group of stations selected on a DMR digital voice transceiver?</vt:lpstr>
      <vt:lpstr>Which of the following must be programmed into a D-STAR digital transceiver before transmitting?</vt:lpstr>
      <vt:lpstr>How is over the air access to Internet Radio Linking Project (IRLP) nodes accomplished?</vt:lpstr>
      <vt:lpstr>What is Voice Over Internet Protocol (VoIP)?</vt:lpstr>
      <vt:lpstr>What is the Internet Radio Linking Project (IRLP)?</vt:lpstr>
      <vt:lpstr>Which of the following protocols enables an amateur station to transmit through a repeater without using a radio to initiate the transmission?</vt:lpstr>
      <vt:lpstr>What is required before using the EchoLink system?</vt:lpstr>
      <vt:lpstr>What is FT8?</vt:lpstr>
      <vt:lpstr>Which of the following describes DMR?</vt:lpstr>
      <vt:lpstr>What does the term “traffic” refer to in net operation?</vt:lpstr>
      <vt:lpstr>Which of the following is a “talkgroup”?</vt:lpstr>
      <vt:lpstr>Which of the following is standard practice when you participate in a net?</vt:lpstr>
      <vt:lpstr>Which of the following are typical duties of a Net Control Station?</vt:lpstr>
      <vt:lpstr>What technique is used to ensure that voice messages containing unusual words are received correctly?</vt:lpstr>
      <vt:lpstr>Which of the following relays messages using email addresses based on amateur callsigns?</vt:lpstr>
      <vt:lpstr>What information is contained in the preamble of a formal traffic message?</vt:lpstr>
      <vt:lpstr>What is meant by “check” in a radiogram header?</vt:lpstr>
      <vt:lpstr>Communications for Public Service    ARES &amp; RACES</vt:lpstr>
      <vt:lpstr>Threats to Life and Property</vt:lpstr>
      <vt:lpstr>Satellite Operating</vt:lpstr>
      <vt:lpstr>Satellite Definitions</vt:lpstr>
      <vt:lpstr>Tracking a Satellite</vt:lpstr>
      <vt:lpstr>Operating via Satellites</vt:lpstr>
      <vt:lpstr>PRACTICE QUESTIONS</vt:lpstr>
      <vt:lpstr>Besides an FCC-issued amateur operator license, what is required to be the control operator of a Radio Amateur Civil Emergency Service (RACES) Station?</vt:lpstr>
      <vt:lpstr>What is RACES?</vt:lpstr>
      <vt:lpstr>Which of the following requires certification by a civil defense agency?</vt:lpstr>
      <vt:lpstr>What is the Amateur Radio Emergency Service (ARES)?</vt:lpstr>
      <vt:lpstr>When do the FCC Part 97 Amateur Radio Service rules NOT apply to the operation of an amateur station?</vt:lpstr>
      <vt:lpstr>Are amateur station control operators ever permitted to operate outside the frequency privileges of their license class?</vt:lpstr>
      <vt:lpstr>Which of the following U.S. amateur radio operators are allowed to contact the International Space Station (ISS) on VHF bands?</vt:lpstr>
      <vt:lpstr>Who may be the control operator of a station communicating through an amateur satellite or space station?</vt:lpstr>
      <vt:lpstr>What is the FCC Part 97 definition of a space station?</vt:lpstr>
      <vt:lpstr>What is a satellite beacon?</vt:lpstr>
      <vt:lpstr>What is Doppler shift in reference to satellite communications?</vt:lpstr>
      <vt:lpstr>What causes spin fading of satellite signals?</vt:lpstr>
      <vt:lpstr>What does the term LEO mean in reference to communication satellites?</vt:lpstr>
      <vt:lpstr>Which of the following are provided by satellite tracking programs?</vt:lpstr>
      <vt:lpstr>Which of the following are inputs to a satellite tracking program?</vt:lpstr>
      <vt:lpstr>What telemetry information is typically transmitted by satellite beacons?</vt:lpstr>
      <vt:lpstr>What is the impact of using excessive effective radiated power on a satellite uplink?</vt:lpstr>
      <vt:lpstr>What mode of transmission is commonly used by amateur radio satellites?</vt:lpstr>
      <vt:lpstr>What does it mean if a satellite is operating in U/V mode?</vt:lpstr>
      <vt:lpstr>Who is permitted to receive telemetry from an amateur radio satellite?</vt:lpstr>
      <vt:lpstr>Which of the following is a way to determine whether your satellite uplink power into a linear transponder satellite is neither too low nor too high?</vt:lpstr>
      <vt:lpstr>END OF MODULE 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Freedman, Max N4ML</cp:lastModifiedBy>
  <cp:revision>59</cp:revision>
  <dcterms:created xsi:type="dcterms:W3CDTF">2022-05-19T11:58:59Z</dcterms:created>
  <dcterms:modified xsi:type="dcterms:W3CDTF">2026-07-29T12:55:48Z</dcterms:modified>
</cp:coreProperties>
</file>