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2"/>
  </p:notesMasterIdLst>
  <p:sldIdLst>
    <p:sldId id="258" r:id="rId2"/>
    <p:sldId id="256" r:id="rId3"/>
    <p:sldId id="259" r:id="rId4"/>
    <p:sldId id="271" r:id="rId5"/>
    <p:sldId id="274" r:id="rId6"/>
    <p:sldId id="275" r:id="rId7"/>
    <p:sldId id="276" r:id="rId8"/>
    <p:sldId id="277" r:id="rId9"/>
    <p:sldId id="278" r:id="rId10"/>
    <p:sldId id="279" r:id="rId11"/>
    <p:sldId id="280" r:id="rId12"/>
    <p:sldId id="281" r:id="rId13"/>
    <p:sldId id="282" r:id="rId14"/>
    <p:sldId id="283" r:id="rId15"/>
    <p:sldId id="284" r:id="rId16"/>
    <p:sldId id="285" r:id="rId17"/>
    <p:sldId id="286" r:id="rId18"/>
    <p:sldId id="287" r:id="rId19"/>
    <p:sldId id="291" r:id="rId20"/>
    <p:sldId id="292" r:id="rId21"/>
    <p:sldId id="294" r:id="rId22"/>
    <p:sldId id="288" r:id="rId23"/>
    <p:sldId id="309" r:id="rId24"/>
    <p:sldId id="310" r:id="rId25"/>
    <p:sldId id="296" r:id="rId26"/>
    <p:sldId id="297" r:id="rId27"/>
    <p:sldId id="298" r:id="rId28"/>
    <p:sldId id="289" r:id="rId29"/>
    <p:sldId id="290" r:id="rId30"/>
    <p:sldId id="300" r:id="rId31"/>
    <p:sldId id="301" r:id="rId32"/>
    <p:sldId id="302" r:id="rId33"/>
    <p:sldId id="299" r:id="rId34"/>
    <p:sldId id="311" r:id="rId35"/>
    <p:sldId id="303" r:id="rId36"/>
    <p:sldId id="304" r:id="rId37"/>
    <p:sldId id="305" r:id="rId38"/>
    <p:sldId id="306" r:id="rId39"/>
    <p:sldId id="307" r:id="rId40"/>
    <p:sldId id="308" r:id="rId41"/>
    <p:sldId id="320" r:id="rId42"/>
    <p:sldId id="312" r:id="rId43"/>
    <p:sldId id="313" r:id="rId44"/>
    <p:sldId id="316" r:id="rId45"/>
    <p:sldId id="317" r:id="rId46"/>
    <p:sldId id="314" r:id="rId47"/>
    <p:sldId id="315" r:id="rId48"/>
    <p:sldId id="318" r:id="rId49"/>
    <p:sldId id="319" r:id="rId50"/>
    <p:sldId id="270" r:id="rId5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A3427"/>
    <a:srgbClr val="0000FF"/>
    <a:srgbClr val="14183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00" autoAdjust="0"/>
    <p:restoredTop sz="75875" autoAdjust="0"/>
  </p:normalViewPr>
  <p:slideViewPr>
    <p:cSldViewPr snapToGrid="0">
      <p:cViewPr varScale="1">
        <p:scale>
          <a:sx n="84" d="100"/>
          <a:sy n="84" d="100"/>
        </p:scale>
        <p:origin x="163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74C6CC7-D267-4FFE-BAD7-8D461BDBF932}" type="datetimeFigureOut">
              <a:rPr lang="en-US" smtClean="0"/>
              <a:t>07/29/2026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9B667D5-8A4F-42FA-B310-5066EF2D98E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809971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B667D5-8A4F-42FA-B310-5066EF2D98E0}" type="slidenum">
              <a:rPr lang="en-US" smtClean="0"/>
              <a:t>23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7076660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B667D5-8A4F-42FA-B310-5066EF2D98E0}" type="slidenum">
              <a:rPr lang="en-US" smtClean="0"/>
              <a:t>49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556651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AD908A-F99F-92A1-DB37-7C9BB37D9AD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>
                <a:solidFill>
                  <a:srgbClr val="14183F"/>
                </a:solidFill>
                <a:latin typeface="+mn-lt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C4F7D20-FE8C-130D-B4E8-934A3A92F6F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solidFill>
                  <a:srgbClr val="14183F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E31823F-C096-C28D-03ED-A2B1AEDC66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70F2EC-27EC-4AD1-8606-6AB05A520281}" type="datetimeFigureOut">
              <a:rPr lang="en-US" smtClean="0"/>
              <a:t>07/29/2026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A1AFDC8-28CB-4D03-6613-F60531F35A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C7ABF6E-E2A6-18D3-4DA3-3BCB2B0944EA}"/>
              </a:ext>
            </a:extLst>
          </p:cNvPr>
          <p:cNvSpPr txBox="1"/>
          <p:nvPr userDrawn="1"/>
        </p:nvSpPr>
        <p:spPr>
          <a:xfrm>
            <a:off x="11573301" y="6451886"/>
            <a:ext cx="6186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68A9F430-D7DF-46CB-B55B-52E5ECADAC46}" type="slidenum">
              <a:rPr lang="en-US" smtClean="0"/>
              <a:pPr algn="r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689108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C186D2-CD9F-4EF4-AFF4-04AC73ADF9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14183F"/>
                </a:solidFill>
                <a:latin typeface="+mn-lt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DB567E5-94ED-886F-C205-10FCA3A2CDA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>
                <a:solidFill>
                  <a:srgbClr val="14183F"/>
                </a:solidFill>
              </a:defRPr>
            </a:lvl1pPr>
            <a:lvl2pPr>
              <a:defRPr>
                <a:solidFill>
                  <a:srgbClr val="14183F"/>
                </a:solidFill>
              </a:defRPr>
            </a:lvl2pPr>
            <a:lvl3pPr>
              <a:defRPr>
                <a:solidFill>
                  <a:srgbClr val="14183F"/>
                </a:solidFill>
              </a:defRPr>
            </a:lvl3pPr>
            <a:lvl4pPr>
              <a:defRPr>
                <a:solidFill>
                  <a:srgbClr val="14183F"/>
                </a:solidFill>
              </a:defRPr>
            </a:lvl4pPr>
            <a:lvl5pPr>
              <a:defRPr>
                <a:solidFill>
                  <a:srgbClr val="14183F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BD227D6-FCC8-17DE-2977-C135599590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70F2EC-27EC-4AD1-8606-6AB05A520281}" type="datetimeFigureOut">
              <a:rPr lang="en-US" smtClean="0"/>
              <a:t>07/29/2026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DBF339B-EB9A-35B1-26DA-597B391CDC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494792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9565083-3231-6214-C4C8-CEDC5EB0559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>
            <a:lvl1pPr>
              <a:defRPr>
                <a:solidFill>
                  <a:srgbClr val="14183F"/>
                </a:solidFill>
                <a:latin typeface="+mn-lt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B5CA91D-74EA-865B-1257-F44BA2D0D73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>
            <a:lvl1pPr>
              <a:defRPr>
                <a:solidFill>
                  <a:srgbClr val="14183F"/>
                </a:solidFill>
              </a:defRPr>
            </a:lvl1pPr>
            <a:lvl2pPr>
              <a:defRPr>
                <a:solidFill>
                  <a:srgbClr val="14183F"/>
                </a:solidFill>
              </a:defRPr>
            </a:lvl2pPr>
            <a:lvl3pPr>
              <a:defRPr>
                <a:solidFill>
                  <a:srgbClr val="14183F"/>
                </a:solidFill>
              </a:defRPr>
            </a:lvl3pPr>
            <a:lvl4pPr>
              <a:defRPr>
                <a:solidFill>
                  <a:srgbClr val="14183F"/>
                </a:solidFill>
              </a:defRPr>
            </a:lvl4pPr>
            <a:lvl5pPr>
              <a:defRPr>
                <a:solidFill>
                  <a:srgbClr val="14183F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5C5F9D1-C38A-B7E2-F77F-B4DB20586A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70F2EC-27EC-4AD1-8606-6AB05A520281}" type="datetimeFigureOut">
              <a:rPr lang="en-US" smtClean="0"/>
              <a:t>07/29/2026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89572F-A2C6-5759-D062-9775F736F1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671271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479AF1-542A-93B2-F187-99AF168CEE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14183F"/>
                </a:solidFill>
                <a:latin typeface="+mn-lt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75C7103-CF40-E179-7025-FBAA5CEAEA0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rgbClr val="14183F"/>
                </a:solidFill>
              </a:defRPr>
            </a:lvl1pPr>
            <a:lvl2pPr>
              <a:defRPr>
                <a:solidFill>
                  <a:srgbClr val="14183F"/>
                </a:solidFill>
              </a:defRPr>
            </a:lvl2pPr>
            <a:lvl3pPr>
              <a:defRPr>
                <a:solidFill>
                  <a:srgbClr val="14183F"/>
                </a:solidFill>
              </a:defRPr>
            </a:lvl3pPr>
            <a:lvl4pPr>
              <a:defRPr>
                <a:solidFill>
                  <a:srgbClr val="14183F"/>
                </a:solidFill>
              </a:defRPr>
            </a:lvl4pPr>
            <a:lvl5pPr>
              <a:defRPr>
                <a:solidFill>
                  <a:srgbClr val="14183F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EF5C943-DBBB-FD21-F96E-FA3DCCAF27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70F2EC-27EC-4AD1-8606-6AB05A520281}" type="datetimeFigureOut">
              <a:rPr lang="en-US" smtClean="0"/>
              <a:t>07/29/2026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90587FD-2241-9FAE-0B83-C4F1A8CBE6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5CEC5FE-0722-C3D0-B527-DA85FE5C5639}"/>
              </a:ext>
            </a:extLst>
          </p:cNvPr>
          <p:cNvSpPr txBox="1"/>
          <p:nvPr userDrawn="1"/>
        </p:nvSpPr>
        <p:spPr>
          <a:xfrm>
            <a:off x="11573301" y="6451886"/>
            <a:ext cx="6186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68A9F430-D7DF-46CB-B55B-52E5ECADAC46}" type="slidenum">
              <a:rPr lang="en-US" smtClean="0"/>
              <a:pPr algn="r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316356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7E1E9B-71C3-2172-7BE6-3D4A327112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>
                <a:solidFill>
                  <a:srgbClr val="14183F"/>
                </a:solidFill>
                <a:latin typeface="+mn-lt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25EDA0C-3D19-491A-DD54-858CD7D4059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rgbClr val="14183F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6F44DA1-140C-F634-633C-88E49932B0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70F2EC-27EC-4AD1-8606-6AB05A520281}" type="datetimeFigureOut">
              <a:rPr lang="en-US" smtClean="0"/>
              <a:t>07/29/2026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F59B3EA-70B3-CCAC-AA9D-953C03013B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605439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D445C3-CA18-8124-8150-2D2E865AB6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14183F"/>
                </a:solidFill>
                <a:latin typeface="+mn-lt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A3BC03D-435A-DC33-A5E1-09E3616D624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>
                <a:solidFill>
                  <a:srgbClr val="14183F"/>
                </a:solidFill>
              </a:defRPr>
            </a:lvl1pPr>
            <a:lvl2pPr>
              <a:defRPr>
                <a:solidFill>
                  <a:srgbClr val="14183F"/>
                </a:solidFill>
              </a:defRPr>
            </a:lvl2pPr>
            <a:lvl3pPr>
              <a:defRPr>
                <a:solidFill>
                  <a:srgbClr val="14183F"/>
                </a:solidFill>
              </a:defRPr>
            </a:lvl3pPr>
            <a:lvl4pPr>
              <a:defRPr>
                <a:solidFill>
                  <a:srgbClr val="14183F"/>
                </a:solidFill>
              </a:defRPr>
            </a:lvl4pPr>
            <a:lvl5pPr>
              <a:defRPr>
                <a:solidFill>
                  <a:srgbClr val="14183F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3B42CFE-D21A-783C-3BEB-94C675449B7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>
                <a:solidFill>
                  <a:srgbClr val="14183F"/>
                </a:solidFill>
              </a:defRPr>
            </a:lvl1pPr>
            <a:lvl2pPr>
              <a:defRPr>
                <a:solidFill>
                  <a:srgbClr val="14183F"/>
                </a:solidFill>
              </a:defRPr>
            </a:lvl2pPr>
            <a:lvl3pPr>
              <a:defRPr>
                <a:solidFill>
                  <a:srgbClr val="14183F"/>
                </a:solidFill>
              </a:defRPr>
            </a:lvl3pPr>
            <a:lvl4pPr>
              <a:defRPr>
                <a:solidFill>
                  <a:srgbClr val="14183F"/>
                </a:solidFill>
              </a:defRPr>
            </a:lvl4pPr>
            <a:lvl5pPr>
              <a:defRPr>
                <a:solidFill>
                  <a:srgbClr val="14183F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BED426B-B642-4C33-5648-D168F31EFA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70F2EC-27EC-4AD1-8606-6AB05A520281}" type="datetimeFigureOut">
              <a:rPr lang="en-US" smtClean="0"/>
              <a:t>07/29/2026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13815B7-3C8B-E303-67BB-948EFC0911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188621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CC7AD3-CAA0-991F-614D-21A4A0FA6E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>
            <a:lvl1pPr>
              <a:defRPr>
                <a:solidFill>
                  <a:srgbClr val="14183F"/>
                </a:solidFill>
                <a:latin typeface="+mn-lt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0393C8E-FAAC-6B46-4500-BC55F35543B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rgbClr val="14183F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4C2A257-9989-2611-44F0-53116FBDF73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>
            <a:lvl1pPr>
              <a:defRPr>
                <a:solidFill>
                  <a:srgbClr val="14183F"/>
                </a:solidFill>
              </a:defRPr>
            </a:lvl1pPr>
            <a:lvl2pPr>
              <a:defRPr>
                <a:solidFill>
                  <a:srgbClr val="14183F"/>
                </a:solidFill>
              </a:defRPr>
            </a:lvl2pPr>
            <a:lvl3pPr>
              <a:defRPr>
                <a:solidFill>
                  <a:srgbClr val="14183F"/>
                </a:solidFill>
              </a:defRPr>
            </a:lvl3pPr>
            <a:lvl4pPr>
              <a:defRPr>
                <a:solidFill>
                  <a:srgbClr val="14183F"/>
                </a:solidFill>
              </a:defRPr>
            </a:lvl4pPr>
            <a:lvl5pPr>
              <a:defRPr>
                <a:solidFill>
                  <a:srgbClr val="14183F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9448BA6-C96A-9BDA-AD20-07B61307D02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rgbClr val="14183F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DCB2D08-C4C7-D389-1161-64D11093225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>
            <a:lvl1pPr>
              <a:defRPr>
                <a:solidFill>
                  <a:srgbClr val="14183F"/>
                </a:solidFill>
              </a:defRPr>
            </a:lvl1pPr>
            <a:lvl2pPr>
              <a:defRPr>
                <a:solidFill>
                  <a:srgbClr val="14183F"/>
                </a:solidFill>
              </a:defRPr>
            </a:lvl2pPr>
            <a:lvl3pPr>
              <a:defRPr>
                <a:solidFill>
                  <a:srgbClr val="14183F"/>
                </a:solidFill>
              </a:defRPr>
            </a:lvl3pPr>
            <a:lvl4pPr>
              <a:defRPr>
                <a:solidFill>
                  <a:srgbClr val="14183F"/>
                </a:solidFill>
              </a:defRPr>
            </a:lvl4pPr>
            <a:lvl5pPr>
              <a:defRPr>
                <a:solidFill>
                  <a:srgbClr val="14183F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0455890-A863-E416-979C-6B9B5308DC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70F2EC-27EC-4AD1-8606-6AB05A520281}" type="datetimeFigureOut">
              <a:rPr lang="en-US" smtClean="0"/>
              <a:t>07/29/2026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6B9AD17-7E41-FF4A-325B-55DC8E6B49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741804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EB420D-8922-B51D-DBE7-56EF7E44F3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14183F"/>
                </a:solidFill>
                <a:latin typeface="+mn-lt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39D6D68-27C7-044E-1826-8CEFBB5370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70F2EC-27EC-4AD1-8606-6AB05A520281}" type="datetimeFigureOut">
              <a:rPr lang="en-US" smtClean="0"/>
              <a:t>07/29/2026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B3A62E1-0CF8-5C8F-6179-3D967C9120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928372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AA90040-99EE-77B6-56FB-FF6C0325FC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70F2EC-27EC-4AD1-8606-6AB05A520281}" type="datetimeFigureOut">
              <a:rPr lang="en-US" smtClean="0"/>
              <a:t>07/29/2026</a:t>
            </a:fld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70A27A0-A5DE-1444-964F-6F6E5F5DC3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908184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93AB2C-A59F-9E22-D161-6C7AE3C2FB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>
                <a:solidFill>
                  <a:srgbClr val="14183F"/>
                </a:solidFill>
                <a:latin typeface="+mn-lt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509947F-4F17-CE37-0E62-CB87BE223B7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>
                <a:solidFill>
                  <a:srgbClr val="14183F"/>
                </a:solidFill>
              </a:defRPr>
            </a:lvl1pPr>
            <a:lvl2pPr>
              <a:defRPr sz="2800">
                <a:solidFill>
                  <a:srgbClr val="14183F"/>
                </a:solidFill>
              </a:defRPr>
            </a:lvl2pPr>
            <a:lvl3pPr>
              <a:defRPr sz="2400">
                <a:solidFill>
                  <a:srgbClr val="14183F"/>
                </a:solidFill>
              </a:defRPr>
            </a:lvl3pPr>
            <a:lvl4pPr>
              <a:defRPr sz="2000">
                <a:solidFill>
                  <a:srgbClr val="14183F"/>
                </a:solidFill>
              </a:defRPr>
            </a:lvl4pPr>
            <a:lvl5pPr>
              <a:defRPr sz="2000">
                <a:solidFill>
                  <a:srgbClr val="14183F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7BC3EDC-A3A2-E102-2C6E-54C8E29EE94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>
                <a:solidFill>
                  <a:srgbClr val="14183F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5289217-5582-CCDC-23C4-1C4ABA38D0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70F2EC-27EC-4AD1-8606-6AB05A520281}" type="datetimeFigureOut">
              <a:rPr lang="en-US" smtClean="0"/>
              <a:t>07/29/2026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C9B361E-E229-FA91-A818-68EDF3A2BE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142768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346BC9-4125-4B75-2807-29AC49E373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>
                <a:solidFill>
                  <a:srgbClr val="14183F"/>
                </a:solidFill>
                <a:latin typeface="+mn-lt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3111AFE-06C8-A261-C990-D1E2018AF1C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>
                <a:solidFill>
                  <a:srgbClr val="14183F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91B7B23-EBEA-0118-54C7-662CC9D9812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>
                <a:solidFill>
                  <a:srgbClr val="14183F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BC10F7E-E94B-DB96-4320-DAC3DFD5F5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70F2EC-27EC-4AD1-8606-6AB05A520281}" type="datetimeFigureOut">
              <a:rPr lang="en-US" smtClean="0"/>
              <a:t>07/29/2026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B1D2946-65F2-2F5F-FE4D-E13D69EC82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192398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AE7459F-4FBD-1F78-ACFE-BEDED75A08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D84E700-112F-76F8-3728-54A5309BE8D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0D6E0DF-C066-0E37-7923-86890DB63EF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70F2EC-27EC-4AD1-8606-6AB05A520281}" type="datetimeFigureOut">
              <a:rPr lang="en-US" smtClean="0"/>
              <a:t>07/29/2026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0003063-564A-5086-18A1-8A148C3CDE0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7E6A116-5919-EBBB-ECBC-AD8F60974047}"/>
              </a:ext>
            </a:extLst>
          </p:cNvPr>
          <p:cNvSpPr txBox="1"/>
          <p:nvPr userDrawn="1"/>
        </p:nvSpPr>
        <p:spPr>
          <a:xfrm>
            <a:off x="11573301" y="6451886"/>
            <a:ext cx="6186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68A9F430-D7DF-46CB-B55B-52E5ECADAC46}" type="slidenum">
              <a:rPr lang="en-US" smtClean="0"/>
              <a:pPr algn="r"/>
              <a:t>‹#›</a:t>
            </a:fld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94C46408-644A-5A7C-EF1B-835D5DC65FEC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06915" y="0"/>
            <a:ext cx="1985085" cy="9957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4698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rgbClr val="14183F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rgbClr val="14183F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rgbClr val="14183F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rgbClr val="14183F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rgbClr val="14183F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rgbClr val="14183F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>
            <a:extLst>
              <a:ext uri="{FF2B5EF4-FFF2-40B4-BE49-F238E27FC236}">
                <a16:creationId xmlns:a16="http://schemas.microsoft.com/office/drawing/2014/main" id="{C3C5A2C7-B21D-793F-B110-AFE4CDFE80FC}"/>
              </a:ext>
            </a:extLst>
          </p:cNvPr>
          <p:cNvGrpSpPr/>
          <p:nvPr/>
        </p:nvGrpSpPr>
        <p:grpSpPr>
          <a:xfrm>
            <a:off x="108700" y="4198738"/>
            <a:ext cx="12083300" cy="2659262"/>
            <a:chOff x="108700" y="4198738"/>
            <a:chExt cx="12083300" cy="2659262"/>
          </a:xfrm>
        </p:grpSpPr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C5209F51-8AA7-959C-9B8D-71A9F2C6059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78057" y="4593806"/>
              <a:ext cx="4513943" cy="2264194"/>
            </a:xfrm>
            <a:prstGeom prst="rect">
              <a:avLst/>
            </a:prstGeom>
          </p:spPr>
        </p:pic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2C667905-C595-49A3-896F-04FF79C3BAB0}"/>
                </a:ext>
              </a:extLst>
            </p:cNvPr>
            <p:cNvSpPr txBox="1"/>
            <p:nvPr/>
          </p:nvSpPr>
          <p:spPr>
            <a:xfrm>
              <a:off x="108700" y="4198738"/>
              <a:ext cx="6756557" cy="24006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5000" dirty="0">
                  <a:latin typeface="Franklin Gothic Heavy" panose="020B0903020102020204" pitchFamily="34" charset="0"/>
                </a:rPr>
                <a:t>Amateur Radio Technician Exam Preparation Course</a:t>
              </a:r>
            </a:p>
          </p:txBody>
        </p:sp>
      </p:grpSp>
      <p:pic>
        <p:nvPicPr>
          <p:cNvPr id="4" name="Picture 3">
            <a:extLst>
              <a:ext uri="{FF2B5EF4-FFF2-40B4-BE49-F238E27FC236}">
                <a16:creationId xmlns:a16="http://schemas.microsoft.com/office/drawing/2014/main" id="{1BB148A9-28DD-26BA-6274-AB41BCAF97B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752177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C176FC-7F98-42B2-E27C-611B39209B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927" y="365125"/>
            <a:ext cx="10965873" cy="1325563"/>
          </a:xfrm>
        </p:spPr>
        <p:txBody>
          <a:bodyPr>
            <a:normAutofit/>
          </a:bodyPr>
          <a:lstStyle/>
          <a:p>
            <a:r>
              <a:t>Which is equal to 500 milliwatts?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0F9B5A-A353-DF51-C337-BD12B4E8D9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7927" y="2227406"/>
            <a:ext cx="10965873" cy="3799321"/>
          </a:xfrm>
        </p:spPr>
        <p:txBody>
          <a:bodyPr/>
          <a:lstStyle/>
          <a:p>
            <a:r>
              <a:t>5 watts</a:t>
            </a:r>
          </a:p>
          <a:p>
            <a:r>
              <a:t>0.5 watts</a:t>
            </a:r>
          </a:p>
          <a:p>
            <a:r>
              <a:t>500,000 watts</a:t>
            </a:r>
          </a:p>
          <a:p>
            <a:r>
              <a:t>500,000,000 watts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68BB73E-E005-9387-E864-50784335AE08}"/>
              </a:ext>
            </a:extLst>
          </p:cNvPr>
          <p:cNvSpPr txBox="1"/>
          <p:nvPr/>
        </p:nvSpPr>
        <p:spPr>
          <a:xfrm>
            <a:off x="387927" y="6317673"/>
            <a:ext cx="52231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t>T5B05 B 2-2</a:t>
            </a:r>
          </a:p>
        </p:txBody>
      </p:sp>
    </p:spTree>
    <p:extLst>
      <p:ext uri="{BB962C8B-B14F-4D97-AF65-F5344CB8AC3E}">
        <p14:creationId xmlns:p14="http://schemas.microsoft.com/office/powerpoint/2010/main" val="32816061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C176FC-7F98-42B2-E27C-611B39209B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927" y="365125"/>
            <a:ext cx="10965873" cy="1325563"/>
          </a:xfrm>
        </p:spPr>
        <p:txBody>
          <a:bodyPr>
            <a:normAutofit/>
          </a:bodyPr>
          <a:lstStyle/>
          <a:p>
            <a:r>
              <a:t>Which is equal to 3000 milliamperes?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0F9B5A-A353-DF51-C337-BD12B4E8D9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7927" y="2227406"/>
            <a:ext cx="10965873" cy="3799321"/>
          </a:xfrm>
        </p:spPr>
        <p:txBody>
          <a:bodyPr/>
          <a:lstStyle/>
          <a:p>
            <a:r>
              <a:t>0.003 amperes</a:t>
            </a:r>
          </a:p>
          <a:p>
            <a:r>
              <a:t>0.3 amperes</a:t>
            </a:r>
          </a:p>
          <a:p>
            <a:r>
              <a:t>3,000,000 amperes</a:t>
            </a:r>
          </a:p>
          <a:p>
            <a:r>
              <a:t>3 amperes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68BB73E-E005-9387-E864-50784335AE08}"/>
              </a:ext>
            </a:extLst>
          </p:cNvPr>
          <p:cNvSpPr txBox="1"/>
          <p:nvPr/>
        </p:nvSpPr>
        <p:spPr>
          <a:xfrm>
            <a:off x="387927" y="6317673"/>
            <a:ext cx="52231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t>T5B06 D 2-2</a:t>
            </a:r>
          </a:p>
        </p:txBody>
      </p:sp>
    </p:spTree>
    <p:extLst>
      <p:ext uri="{BB962C8B-B14F-4D97-AF65-F5344CB8AC3E}">
        <p14:creationId xmlns:p14="http://schemas.microsoft.com/office/powerpoint/2010/main" val="37226764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C176FC-7F98-42B2-E27C-611B39209B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927" y="365125"/>
            <a:ext cx="10965873" cy="1325563"/>
          </a:xfrm>
        </p:spPr>
        <p:txBody>
          <a:bodyPr>
            <a:normAutofit/>
          </a:bodyPr>
          <a:lstStyle/>
          <a:p>
            <a:r>
              <a:t>Which is equal to 3.525 MHz?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0F9B5A-A353-DF51-C337-BD12B4E8D9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7927" y="2227406"/>
            <a:ext cx="10965873" cy="3799321"/>
          </a:xfrm>
        </p:spPr>
        <p:txBody>
          <a:bodyPr/>
          <a:lstStyle/>
          <a:p>
            <a:r>
              <a:t>0.003525 kHz</a:t>
            </a:r>
          </a:p>
          <a:p>
            <a:r>
              <a:t>35.25 kHz</a:t>
            </a:r>
          </a:p>
          <a:p>
            <a:r>
              <a:t>3525 kHz</a:t>
            </a:r>
          </a:p>
          <a:p>
            <a:r>
              <a:t>3,525,000 kHz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68BB73E-E005-9387-E864-50784335AE08}"/>
              </a:ext>
            </a:extLst>
          </p:cNvPr>
          <p:cNvSpPr txBox="1"/>
          <p:nvPr/>
        </p:nvSpPr>
        <p:spPr>
          <a:xfrm>
            <a:off x="387927" y="6317673"/>
            <a:ext cx="52231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t>T5B07 C Page 2-2</a:t>
            </a:r>
          </a:p>
        </p:txBody>
      </p:sp>
    </p:spTree>
    <p:extLst>
      <p:ext uri="{BB962C8B-B14F-4D97-AF65-F5344CB8AC3E}">
        <p14:creationId xmlns:p14="http://schemas.microsoft.com/office/powerpoint/2010/main" val="21638732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C176FC-7F98-42B2-E27C-611B39209B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927" y="365125"/>
            <a:ext cx="10965873" cy="1325563"/>
          </a:xfrm>
        </p:spPr>
        <p:txBody>
          <a:bodyPr>
            <a:normAutofit/>
          </a:bodyPr>
          <a:lstStyle/>
          <a:p>
            <a:r>
              <a:t>Which is equal to 1,000,000 picofarads?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0F9B5A-A353-DF51-C337-BD12B4E8D9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7927" y="2227406"/>
            <a:ext cx="10965873" cy="3799321"/>
          </a:xfrm>
        </p:spPr>
        <p:txBody>
          <a:bodyPr/>
          <a:lstStyle/>
          <a:p>
            <a:r>
              <a:t>0.001 microfarads</a:t>
            </a:r>
          </a:p>
          <a:p>
            <a:r>
              <a:t>1 microfarad</a:t>
            </a:r>
          </a:p>
          <a:p>
            <a:r>
              <a:t>1000 microfarads</a:t>
            </a:r>
          </a:p>
          <a:p>
            <a:r>
              <a:t>1,000,000,000 microfarads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68BB73E-E005-9387-E864-50784335AE08}"/>
              </a:ext>
            </a:extLst>
          </p:cNvPr>
          <p:cNvSpPr txBox="1"/>
          <p:nvPr/>
        </p:nvSpPr>
        <p:spPr>
          <a:xfrm>
            <a:off x="387927" y="6317673"/>
            <a:ext cx="52231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t>T5B08 B 2-2</a:t>
            </a:r>
          </a:p>
        </p:txBody>
      </p:sp>
    </p:spTree>
    <p:extLst>
      <p:ext uri="{BB962C8B-B14F-4D97-AF65-F5344CB8AC3E}">
        <p14:creationId xmlns:p14="http://schemas.microsoft.com/office/powerpoint/2010/main" val="9445948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C176FC-7F98-42B2-E27C-611B39209B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927" y="365125"/>
            <a:ext cx="10965873" cy="1325563"/>
          </a:xfrm>
        </p:spPr>
        <p:txBody>
          <a:bodyPr>
            <a:normAutofit/>
          </a:bodyPr>
          <a:lstStyle/>
          <a:p>
            <a:r>
              <a:t>Which is equal to 28400 kHz?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0F9B5A-A353-DF51-C337-BD12B4E8D9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7927" y="2227406"/>
            <a:ext cx="10965873" cy="3799321"/>
          </a:xfrm>
        </p:spPr>
        <p:txBody>
          <a:bodyPr/>
          <a:lstStyle/>
          <a:p>
            <a:r>
              <a:t>28.400 kHz</a:t>
            </a:r>
          </a:p>
          <a:p>
            <a:r>
              <a:t>2.800 MHz</a:t>
            </a:r>
          </a:p>
          <a:p>
            <a:r>
              <a:t>284.00 MHz</a:t>
            </a:r>
          </a:p>
          <a:p>
            <a:r>
              <a:t>28.400 MHz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68BB73E-E005-9387-E864-50784335AE08}"/>
              </a:ext>
            </a:extLst>
          </p:cNvPr>
          <p:cNvSpPr txBox="1"/>
          <p:nvPr/>
        </p:nvSpPr>
        <p:spPr>
          <a:xfrm>
            <a:off x="387927" y="6317673"/>
            <a:ext cx="52231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t>T5B12 D 2-2</a:t>
            </a:r>
          </a:p>
        </p:txBody>
      </p:sp>
    </p:spTree>
    <p:extLst>
      <p:ext uri="{BB962C8B-B14F-4D97-AF65-F5344CB8AC3E}">
        <p14:creationId xmlns:p14="http://schemas.microsoft.com/office/powerpoint/2010/main" val="907008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C176FC-7F98-42B2-E27C-611B39209B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927" y="365125"/>
            <a:ext cx="10965873" cy="1325563"/>
          </a:xfrm>
        </p:spPr>
        <p:txBody>
          <a:bodyPr>
            <a:normAutofit/>
          </a:bodyPr>
          <a:lstStyle/>
          <a:p>
            <a:r>
              <a:t>Which is equal to 2425 MHz?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0F9B5A-A353-DF51-C337-BD12B4E8D9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7927" y="2227406"/>
            <a:ext cx="10965873" cy="3799321"/>
          </a:xfrm>
        </p:spPr>
        <p:txBody>
          <a:bodyPr/>
          <a:lstStyle/>
          <a:p>
            <a:r>
              <a:t>0.002425 GHz</a:t>
            </a:r>
          </a:p>
          <a:p>
            <a:r>
              <a:t>24.25 GHz</a:t>
            </a:r>
          </a:p>
          <a:p>
            <a:r>
              <a:t>2.425 GHz</a:t>
            </a:r>
          </a:p>
          <a:p>
            <a:r>
              <a:t>242.5 GHz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68BB73E-E005-9387-E864-50784335AE08}"/>
              </a:ext>
            </a:extLst>
          </p:cNvPr>
          <p:cNvSpPr txBox="1"/>
          <p:nvPr/>
        </p:nvSpPr>
        <p:spPr>
          <a:xfrm>
            <a:off x="387927" y="6317673"/>
            <a:ext cx="52231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t>T5B13 C 2-2</a:t>
            </a:r>
          </a:p>
        </p:txBody>
      </p:sp>
    </p:spTree>
    <p:extLst>
      <p:ext uri="{BB962C8B-B14F-4D97-AF65-F5344CB8AC3E}">
        <p14:creationId xmlns:p14="http://schemas.microsoft.com/office/powerpoint/2010/main" val="24519227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5F65B9-78DD-6982-61D9-B5524A13C2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Frequency (See Fig 2.1)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F75882B-AC33-F3A3-B89C-517AA9B2F02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Radio waves continually vary in strength or amplitude</a:t>
            </a:r>
          </a:p>
          <a:p>
            <a:r>
              <a:rPr lang="en-US" dirty="0"/>
              <a:t>This continual change is called </a:t>
            </a:r>
            <a:r>
              <a:rPr lang="en-US" i="1" dirty="0">
                <a:solidFill>
                  <a:srgbClr val="DA3427"/>
                </a:solidFill>
              </a:rPr>
              <a:t>oscillating</a:t>
            </a:r>
          </a:p>
          <a:p>
            <a:r>
              <a:rPr lang="en-US" dirty="0"/>
              <a:t>Each complete up-and-down sequence is called a </a:t>
            </a:r>
            <a:r>
              <a:rPr lang="en-US" i="1" dirty="0">
                <a:solidFill>
                  <a:srgbClr val="DA3427"/>
                </a:solidFill>
              </a:rPr>
              <a:t>cycle</a:t>
            </a:r>
          </a:p>
          <a:p>
            <a:pPr>
              <a:buClr>
                <a:schemeClr val="tx1"/>
              </a:buClr>
            </a:pPr>
            <a:r>
              <a:rPr lang="en-US" i="1" dirty="0">
                <a:solidFill>
                  <a:srgbClr val="DA3427"/>
                </a:solidFill>
              </a:rPr>
              <a:t>Frequency</a:t>
            </a:r>
            <a:r>
              <a:rPr lang="en-US" dirty="0"/>
              <a:t> (f) is the number of cycles/second (measured in Hertz, Hz)</a:t>
            </a:r>
          </a:p>
          <a:p>
            <a:pPr>
              <a:buClr>
                <a:schemeClr val="tx1"/>
              </a:buClr>
            </a:pPr>
            <a:r>
              <a:rPr lang="en-US" dirty="0"/>
              <a:t>The </a:t>
            </a:r>
            <a:r>
              <a:rPr lang="en-US" i="1" dirty="0">
                <a:solidFill>
                  <a:srgbClr val="DA3427"/>
                </a:solidFill>
              </a:rPr>
              <a:t>period</a:t>
            </a:r>
            <a:r>
              <a:rPr lang="en-US" dirty="0"/>
              <a:t> of the cycle (T) is its duration</a:t>
            </a:r>
          </a:p>
          <a:p>
            <a:pPr>
              <a:buClr>
                <a:schemeClr val="tx1"/>
              </a:buClr>
            </a:pPr>
            <a:r>
              <a:rPr lang="en-US" dirty="0"/>
              <a:t>A </a:t>
            </a:r>
            <a:r>
              <a:rPr lang="en-US" i="1" dirty="0">
                <a:solidFill>
                  <a:srgbClr val="DA3427"/>
                </a:solidFill>
              </a:rPr>
              <a:t>harmonic</a:t>
            </a:r>
            <a:r>
              <a:rPr lang="en-US" dirty="0"/>
              <a:t> is a signal with a frequency that is some multiple (×2, ×3, ×4 and so on) of a fundamental frequency</a:t>
            </a:r>
          </a:p>
        </p:txBody>
      </p:sp>
    </p:spTree>
    <p:extLst>
      <p:ext uri="{BB962C8B-B14F-4D97-AF65-F5344CB8AC3E}">
        <p14:creationId xmlns:p14="http://schemas.microsoft.com/office/powerpoint/2010/main" val="27181841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3DE060-A1E3-6215-9837-851FE4E280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3964" y="185016"/>
            <a:ext cx="5902036" cy="1588366"/>
          </a:xfrm>
        </p:spPr>
        <p:txBody>
          <a:bodyPr>
            <a:noAutofit/>
          </a:bodyPr>
          <a:lstStyle/>
          <a:p>
            <a:r>
              <a:rPr lang="en-US" sz="3000" b="1" dirty="0"/>
              <a:t>Figure 2.1</a:t>
            </a:r>
            <a:r>
              <a:rPr lang="en-US" sz="3000" dirty="0"/>
              <a:t>: The frequency of a signal and its period are reciprocals. Higher frequency means shorter period and vice-versa.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79F5D3A-CA42-2B6B-E1D8-AF81DF646C8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1" y="375243"/>
            <a:ext cx="5352968" cy="6385776"/>
          </a:xfrm>
          <a:prstGeom prst="rect">
            <a:avLst/>
          </a:prstGeom>
        </p:spPr>
      </p:pic>
      <p:sp>
        <p:nvSpPr>
          <p:cNvPr id="5" name="TextBox 11">
            <a:extLst>
              <a:ext uri="{FF2B5EF4-FFF2-40B4-BE49-F238E27FC236}">
                <a16:creationId xmlns:a16="http://schemas.microsoft.com/office/drawing/2014/main" id="{782A715C-0FC5-02E5-3F2C-C3FA58EA6FD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2618" y="3283527"/>
            <a:ext cx="4354451" cy="2985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457200" indent="-457200">
              <a:spcBef>
                <a:spcPts val="3600"/>
              </a:spcBef>
              <a:buSzPct val="171000"/>
              <a:buFont typeface="Gill Sans" pitchFamily="1" charset="0"/>
              <a:buChar char="•"/>
              <a:defRPr sz="3400">
                <a:solidFill>
                  <a:schemeClr val="tx1"/>
                </a:solidFill>
                <a:latin typeface="Gill Sans" pitchFamily="1" charset="0"/>
                <a:ea typeface="ヒラギノ角ゴ ProN W3" pitchFamily="1" charset="-128"/>
                <a:sym typeface="Gill Sans" pitchFamily="1" charset="0"/>
              </a:defRPr>
            </a:lvl1pPr>
            <a:lvl2pPr marL="37931725" indent="-37474525">
              <a:spcBef>
                <a:spcPts val="3600"/>
              </a:spcBef>
              <a:buSzPct val="171000"/>
              <a:buFont typeface="Gill Sans" pitchFamily="1" charset="0"/>
              <a:buChar char="•"/>
              <a:defRPr sz="3400">
                <a:solidFill>
                  <a:schemeClr val="tx1"/>
                </a:solidFill>
                <a:latin typeface="Gill Sans" pitchFamily="1" charset="0"/>
                <a:ea typeface="ヒラギノ角ゴ ProN W3" pitchFamily="1" charset="-128"/>
                <a:sym typeface="Gill Sans" pitchFamily="1" charset="0"/>
              </a:defRPr>
            </a:lvl2pPr>
            <a:lvl3pPr marL="1955800" indent="-800100">
              <a:spcBef>
                <a:spcPts val="3600"/>
              </a:spcBef>
              <a:buSzPct val="171000"/>
              <a:buFont typeface="Gill Sans" pitchFamily="1" charset="0"/>
              <a:buChar char="•"/>
              <a:defRPr sz="3400">
                <a:solidFill>
                  <a:schemeClr val="tx1"/>
                </a:solidFill>
                <a:latin typeface="Gill Sans" pitchFamily="1" charset="0"/>
                <a:ea typeface="ヒラギノ角ゴ ProN W3" pitchFamily="1" charset="-128"/>
                <a:sym typeface="Gill Sans" pitchFamily="1" charset="0"/>
              </a:defRPr>
            </a:lvl3pPr>
            <a:lvl4pPr marL="2400300" indent="-800100">
              <a:spcBef>
                <a:spcPts val="3600"/>
              </a:spcBef>
              <a:buSzPct val="171000"/>
              <a:buFont typeface="Gill Sans" pitchFamily="1" charset="0"/>
              <a:buChar char="•"/>
              <a:defRPr sz="3400">
                <a:solidFill>
                  <a:schemeClr val="tx1"/>
                </a:solidFill>
                <a:latin typeface="Gill Sans" pitchFamily="1" charset="0"/>
                <a:ea typeface="ヒラギノ角ゴ ProN W3" pitchFamily="1" charset="-128"/>
                <a:sym typeface="Gill Sans" pitchFamily="1" charset="0"/>
              </a:defRPr>
            </a:lvl4pPr>
            <a:lvl5pPr marL="2844800" indent="-800100">
              <a:spcBef>
                <a:spcPts val="3600"/>
              </a:spcBef>
              <a:buSzPct val="171000"/>
              <a:buFont typeface="Gill Sans" pitchFamily="1" charset="0"/>
              <a:buChar char="•"/>
              <a:defRPr sz="3400">
                <a:solidFill>
                  <a:schemeClr val="tx1"/>
                </a:solidFill>
                <a:latin typeface="Gill Sans" pitchFamily="1" charset="0"/>
                <a:ea typeface="ヒラギノ角ゴ ProN W3" pitchFamily="1" charset="-128"/>
                <a:sym typeface="Gill Sans" pitchFamily="1" charset="0"/>
              </a:defRPr>
            </a:lvl5pPr>
            <a:lvl6pPr marL="3302000" indent="-800100" eaLnBrk="0" fontAlgn="base" hangingPunct="0">
              <a:spcBef>
                <a:spcPts val="3600"/>
              </a:spcBef>
              <a:spcAft>
                <a:spcPct val="0"/>
              </a:spcAft>
              <a:buSzPct val="171000"/>
              <a:buFont typeface="Gill Sans" pitchFamily="1" charset="0"/>
              <a:buChar char="•"/>
              <a:defRPr sz="3400">
                <a:solidFill>
                  <a:schemeClr val="tx1"/>
                </a:solidFill>
                <a:latin typeface="Gill Sans" pitchFamily="1" charset="0"/>
                <a:ea typeface="ヒラギノ角ゴ ProN W3" pitchFamily="1" charset="-128"/>
                <a:sym typeface="Gill Sans" pitchFamily="1" charset="0"/>
              </a:defRPr>
            </a:lvl6pPr>
            <a:lvl7pPr marL="3759200" indent="-800100" eaLnBrk="0" fontAlgn="base" hangingPunct="0">
              <a:spcBef>
                <a:spcPts val="3600"/>
              </a:spcBef>
              <a:spcAft>
                <a:spcPct val="0"/>
              </a:spcAft>
              <a:buSzPct val="171000"/>
              <a:buFont typeface="Gill Sans" pitchFamily="1" charset="0"/>
              <a:buChar char="•"/>
              <a:defRPr sz="3400">
                <a:solidFill>
                  <a:schemeClr val="tx1"/>
                </a:solidFill>
                <a:latin typeface="Gill Sans" pitchFamily="1" charset="0"/>
                <a:ea typeface="ヒラギノ角ゴ ProN W3" pitchFamily="1" charset="-128"/>
                <a:sym typeface="Gill Sans" pitchFamily="1" charset="0"/>
              </a:defRPr>
            </a:lvl7pPr>
            <a:lvl8pPr marL="4216400" indent="-800100" eaLnBrk="0" fontAlgn="base" hangingPunct="0">
              <a:spcBef>
                <a:spcPts val="3600"/>
              </a:spcBef>
              <a:spcAft>
                <a:spcPct val="0"/>
              </a:spcAft>
              <a:buSzPct val="171000"/>
              <a:buFont typeface="Gill Sans" pitchFamily="1" charset="0"/>
              <a:buChar char="•"/>
              <a:defRPr sz="3400">
                <a:solidFill>
                  <a:schemeClr val="tx1"/>
                </a:solidFill>
                <a:latin typeface="Gill Sans" pitchFamily="1" charset="0"/>
                <a:ea typeface="ヒラギノ角ゴ ProN W3" pitchFamily="1" charset="-128"/>
                <a:sym typeface="Gill Sans" pitchFamily="1" charset="0"/>
              </a:defRPr>
            </a:lvl8pPr>
            <a:lvl9pPr marL="4673600" indent="-800100" eaLnBrk="0" fontAlgn="base" hangingPunct="0">
              <a:spcBef>
                <a:spcPts val="3600"/>
              </a:spcBef>
              <a:spcAft>
                <a:spcPct val="0"/>
              </a:spcAft>
              <a:buSzPct val="171000"/>
              <a:buFont typeface="Gill Sans" pitchFamily="1" charset="0"/>
              <a:buChar char="•"/>
              <a:defRPr sz="3400">
                <a:solidFill>
                  <a:schemeClr val="tx1"/>
                </a:solidFill>
                <a:latin typeface="Gill Sans" pitchFamily="1" charset="0"/>
                <a:ea typeface="ヒラギノ角ゴ ProN W3" pitchFamily="1" charset="-128"/>
                <a:sym typeface="Gill Sans" pitchFamily="1" charset="0"/>
              </a:defRPr>
            </a:lvl9pPr>
          </a:lstStyle>
          <a:p>
            <a:pPr eaLnBrk="1" hangingPunct="1">
              <a:spcBef>
                <a:spcPct val="0"/>
              </a:spcBef>
              <a:spcAft>
                <a:spcPts val="600"/>
              </a:spcAft>
              <a:buSzTx/>
            </a:pPr>
            <a:r>
              <a:rPr lang="en-US" altLang="en-US" sz="2800" dirty="0">
                <a:solidFill>
                  <a:srgbClr val="0000FF"/>
                </a:solidFill>
              </a:rPr>
              <a:t>Amplitude</a:t>
            </a:r>
          </a:p>
          <a:p>
            <a:pPr eaLnBrk="1" hangingPunct="1">
              <a:spcBef>
                <a:spcPct val="0"/>
              </a:spcBef>
              <a:spcAft>
                <a:spcPts val="600"/>
              </a:spcAft>
              <a:buSzTx/>
            </a:pPr>
            <a:r>
              <a:rPr lang="en-US" altLang="en-US" sz="2800" dirty="0">
                <a:solidFill>
                  <a:srgbClr val="FF0000"/>
                </a:solidFill>
              </a:rPr>
              <a:t>Frequency (hertz, Hz, cycles/sec)</a:t>
            </a:r>
          </a:p>
          <a:p>
            <a:pPr eaLnBrk="1" hangingPunct="1">
              <a:spcBef>
                <a:spcPct val="0"/>
              </a:spcBef>
              <a:spcAft>
                <a:spcPts val="600"/>
              </a:spcAft>
              <a:buSzTx/>
            </a:pPr>
            <a:r>
              <a:rPr lang="en-US" altLang="en-US" sz="2800" dirty="0">
                <a:solidFill>
                  <a:srgbClr val="7030A0"/>
                </a:solidFill>
              </a:rPr>
              <a:t>Period (T, seconds, s)</a:t>
            </a:r>
          </a:p>
          <a:p>
            <a:pPr eaLnBrk="1" hangingPunct="1">
              <a:spcBef>
                <a:spcPct val="0"/>
              </a:spcBef>
              <a:spcAft>
                <a:spcPts val="600"/>
              </a:spcAft>
              <a:buSzTx/>
            </a:pPr>
            <a:r>
              <a:rPr lang="en-US" altLang="en-US" sz="2800" dirty="0">
                <a:solidFill>
                  <a:srgbClr val="00B050"/>
                </a:solidFill>
              </a:rPr>
              <a:t>Fundamental</a:t>
            </a:r>
          </a:p>
          <a:p>
            <a:pPr eaLnBrk="1" hangingPunct="1">
              <a:spcBef>
                <a:spcPct val="0"/>
              </a:spcBef>
              <a:spcAft>
                <a:spcPts val="600"/>
              </a:spcAft>
              <a:buSzTx/>
            </a:pPr>
            <a:r>
              <a:rPr lang="en-US" altLang="en-US" sz="2800" dirty="0">
                <a:solidFill>
                  <a:srgbClr val="EE8E00"/>
                </a:solidFill>
              </a:rPr>
              <a:t>Harmonics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EF205B9-6ABC-A11F-3BC5-E7F0F186ECD9}"/>
              </a:ext>
            </a:extLst>
          </p:cNvPr>
          <p:cNvSpPr txBox="1"/>
          <p:nvPr/>
        </p:nvSpPr>
        <p:spPr>
          <a:xfrm>
            <a:off x="512618" y="2512046"/>
            <a:ext cx="40732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/>
              <a:t>WAVE VOCABULARY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9E476F34-5A87-A577-6170-1AC1EC8782B2}"/>
              </a:ext>
            </a:extLst>
          </p:cNvPr>
          <p:cNvSpPr/>
          <p:nvPr/>
        </p:nvSpPr>
        <p:spPr>
          <a:xfrm>
            <a:off x="6068290" y="1943157"/>
            <a:ext cx="434110" cy="976745"/>
          </a:xfrm>
          <a:prstGeom prst="rect">
            <a:avLst/>
          </a:prstGeom>
          <a:noFill/>
          <a:ln w="38100"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51242D4B-9C91-DCFD-3890-7DAF9169E8FF}"/>
              </a:ext>
            </a:extLst>
          </p:cNvPr>
          <p:cNvSpPr/>
          <p:nvPr/>
        </p:nvSpPr>
        <p:spPr>
          <a:xfrm>
            <a:off x="7474857" y="566057"/>
            <a:ext cx="2162629" cy="20320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58909108-3C48-E565-EDC9-A42A744DA19C}"/>
              </a:ext>
            </a:extLst>
          </p:cNvPr>
          <p:cNvSpPr/>
          <p:nvPr/>
        </p:nvSpPr>
        <p:spPr>
          <a:xfrm>
            <a:off x="8069943" y="1132114"/>
            <a:ext cx="1901371" cy="464457"/>
          </a:xfrm>
          <a:prstGeom prst="rect">
            <a:avLst/>
          </a:prstGeom>
          <a:noFill/>
          <a:ln w="3810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59BBABD2-2C06-6141-4F78-624329C61AAE}"/>
              </a:ext>
            </a:extLst>
          </p:cNvPr>
          <p:cNvSpPr/>
          <p:nvPr/>
        </p:nvSpPr>
        <p:spPr>
          <a:xfrm>
            <a:off x="6068290" y="3672114"/>
            <a:ext cx="5499596" cy="1146629"/>
          </a:xfrm>
          <a:prstGeom prst="rect">
            <a:avLst/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D48BACEA-CC7C-AAEC-56C7-C79AA7D7A637}"/>
              </a:ext>
            </a:extLst>
          </p:cNvPr>
          <p:cNvSpPr/>
          <p:nvPr/>
        </p:nvSpPr>
        <p:spPr>
          <a:xfrm>
            <a:off x="5936343" y="4659086"/>
            <a:ext cx="5743039" cy="2101933"/>
          </a:xfrm>
          <a:prstGeom prst="rect">
            <a:avLst/>
          </a:prstGeom>
          <a:noFill/>
          <a:ln w="381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000716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uiExpand="1" build="p"/>
      <p:bldP spid="6" grpId="0"/>
      <p:bldP spid="7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3951C4-8509-CF25-0929-0AAE2236F1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5058" y="85209"/>
            <a:ext cx="10097277" cy="1818238"/>
          </a:xfrm>
        </p:spPr>
        <p:txBody>
          <a:bodyPr>
            <a:normAutofit/>
          </a:bodyPr>
          <a:lstStyle/>
          <a:p>
            <a:r>
              <a:rPr lang="en-US" sz="2800" dirty="0"/>
              <a:t>Figure 2.2: </a:t>
            </a:r>
            <a:r>
              <a:rPr lang="en-US" sz="2800" b="1" dirty="0">
                <a:solidFill>
                  <a:srgbClr val="DA3427"/>
                </a:solidFill>
              </a:rPr>
              <a:t>PHASE</a:t>
            </a:r>
            <a:r>
              <a:rPr lang="en-US" sz="2800" dirty="0"/>
              <a:t> is used as a measure of time within the signal. Each cycle of a sine wave is divided into 360° of phase (A). Parts (B) and (C) show two special cases. In (B) the two signals are 90° out of phase, and in (C) they are 180° out of phase.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FBF649E-9F70-7258-0101-2E0E0F3B5FB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449" y="2053349"/>
            <a:ext cx="12139101" cy="3470371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A5B00D1-8FD8-44D6-2B5F-06A80E6990BC}"/>
              </a:ext>
            </a:extLst>
          </p:cNvPr>
          <p:cNvSpPr txBox="1"/>
          <p:nvPr/>
        </p:nvSpPr>
        <p:spPr>
          <a:xfrm>
            <a:off x="334346" y="5673622"/>
            <a:ext cx="1101167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0000FF"/>
                </a:solidFill>
              </a:rPr>
              <a:t>Position within a cycle is called </a:t>
            </a:r>
            <a:r>
              <a:rPr lang="en-US" sz="2800" b="1" i="1" dirty="0">
                <a:solidFill>
                  <a:srgbClr val="DA3427"/>
                </a:solidFill>
              </a:rPr>
              <a:t>phase</a:t>
            </a:r>
            <a:r>
              <a:rPr lang="en-US" sz="2800" dirty="0">
                <a:solidFill>
                  <a:srgbClr val="0000FF"/>
                </a:solidFill>
              </a:rPr>
              <a:t>. Phase is used to compare how sine wave signals are aligned in time. Measured in degrees.</a:t>
            </a:r>
          </a:p>
        </p:txBody>
      </p:sp>
    </p:spTree>
    <p:extLst>
      <p:ext uri="{BB962C8B-B14F-4D97-AF65-F5344CB8AC3E}">
        <p14:creationId xmlns:p14="http://schemas.microsoft.com/office/powerpoint/2010/main" val="31300699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F12D13-C8CB-EC06-5931-0B40155B7D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9655" y="2664980"/>
            <a:ext cx="10515600" cy="1325563"/>
          </a:xfrm>
        </p:spPr>
        <p:txBody>
          <a:bodyPr/>
          <a:lstStyle/>
          <a:p>
            <a:pPr algn="ctr"/>
            <a:r>
              <a:rPr lang="en-US" b="1" dirty="0">
                <a:solidFill>
                  <a:srgbClr val="DA3427"/>
                </a:solidFill>
              </a:rPr>
              <a:t>PRACTICE QUESTIONS</a:t>
            </a:r>
          </a:p>
        </p:txBody>
      </p:sp>
    </p:spTree>
    <p:extLst>
      <p:ext uri="{BB962C8B-B14F-4D97-AF65-F5344CB8AC3E}">
        <p14:creationId xmlns:p14="http://schemas.microsoft.com/office/powerpoint/2010/main" val="17907744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B32403BF-753D-F977-1983-62E30BF8242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71600" y="1122363"/>
            <a:ext cx="9144000" cy="2387600"/>
          </a:xfrm>
        </p:spPr>
        <p:txBody>
          <a:bodyPr/>
          <a:lstStyle/>
          <a:p>
            <a:r>
              <a:rPr lang="en-US" dirty="0">
                <a:latin typeface="+mn-lt"/>
              </a:rPr>
              <a:t>Amateur Radio Technician Exam Prep Course</a:t>
            </a:r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id="{5C43F1CD-C783-939B-9835-B6B2178A706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039091" y="3671311"/>
            <a:ext cx="9144000" cy="983817"/>
          </a:xfrm>
        </p:spPr>
        <p:txBody>
          <a:bodyPr/>
          <a:lstStyle/>
          <a:p>
            <a:r>
              <a:rPr lang="en-US" dirty="0">
                <a:solidFill>
                  <a:srgbClr val="DA3427"/>
                </a:solidFill>
              </a:rPr>
              <a:t>Module 2</a:t>
            </a:r>
          </a:p>
          <a:p>
            <a:r>
              <a:rPr lang="en-US" dirty="0"/>
              <a:t>Radio and Signals Fundamentals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F12787A-9270-7AD8-56DA-C350353F639D}"/>
              </a:ext>
            </a:extLst>
          </p:cNvPr>
          <p:cNvSpPr txBox="1"/>
          <p:nvPr/>
        </p:nvSpPr>
        <p:spPr>
          <a:xfrm>
            <a:off x="3906983" y="4747203"/>
            <a:ext cx="627610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512763"/>
            <a:r>
              <a:rPr lang="en-US" sz="2000" dirty="0"/>
              <a:t>2.1	Radio Signals and Waves</a:t>
            </a:r>
          </a:p>
          <a:p>
            <a:pPr defTabSz="512763"/>
            <a:r>
              <a:rPr lang="en-US" sz="2000" dirty="0"/>
              <a:t>2.2	Radio Equipment Basics</a:t>
            </a:r>
          </a:p>
        </p:txBody>
      </p:sp>
    </p:spTree>
    <p:extLst>
      <p:ext uri="{BB962C8B-B14F-4D97-AF65-F5344CB8AC3E}">
        <p14:creationId xmlns:p14="http://schemas.microsoft.com/office/powerpoint/2010/main" val="368076820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C176FC-7F98-42B2-E27C-611B39209B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927" y="365125"/>
            <a:ext cx="10965873" cy="1325563"/>
          </a:xfrm>
        </p:spPr>
        <p:txBody>
          <a:bodyPr>
            <a:normAutofit/>
          </a:bodyPr>
          <a:lstStyle/>
          <a:p>
            <a:r>
              <a:t>What is the unit of frequency?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0F9B5A-A353-DF51-C337-BD12B4E8D9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7927" y="2227406"/>
            <a:ext cx="10965873" cy="3799321"/>
          </a:xfrm>
        </p:spPr>
        <p:txBody>
          <a:bodyPr/>
          <a:lstStyle/>
          <a:p>
            <a:r>
              <a:t>Hertz</a:t>
            </a:r>
          </a:p>
          <a:p>
            <a:r>
              <a:t>Henry</a:t>
            </a:r>
          </a:p>
          <a:p>
            <a:r>
              <a:t>Farad</a:t>
            </a:r>
          </a:p>
          <a:p>
            <a:r>
              <a:t>Epicycles per second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68BB73E-E005-9387-E864-50784335AE08}"/>
              </a:ext>
            </a:extLst>
          </p:cNvPr>
          <p:cNvSpPr txBox="1"/>
          <p:nvPr/>
        </p:nvSpPr>
        <p:spPr>
          <a:xfrm>
            <a:off x="387927" y="6317673"/>
            <a:ext cx="52231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t>T5A06 A 2-3</a:t>
            </a:r>
          </a:p>
        </p:txBody>
      </p:sp>
    </p:spTree>
    <p:extLst>
      <p:ext uri="{BB962C8B-B14F-4D97-AF65-F5344CB8AC3E}">
        <p14:creationId xmlns:p14="http://schemas.microsoft.com/office/powerpoint/2010/main" val="8749495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C176FC-7F98-42B2-E27C-611B39209B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927" y="365125"/>
            <a:ext cx="10965873" cy="1325563"/>
          </a:xfrm>
        </p:spPr>
        <p:txBody>
          <a:bodyPr>
            <a:normAutofit/>
          </a:bodyPr>
          <a:lstStyle/>
          <a:p>
            <a:r>
              <a:t>What is the abbreviation for megahertz?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0F9B5A-A353-DF51-C337-BD12B4E8D9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7927" y="2227406"/>
            <a:ext cx="10965873" cy="3799321"/>
          </a:xfrm>
        </p:spPr>
        <p:txBody>
          <a:bodyPr/>
          <a:lstStyle/>
          <a:p>
            <a:r>
              <a:t>mHz</a:t>
            </a:r>
          </a:p>
          <a:p>
            <a:r>
              <a:t>mHZ</a:t>
            </a:r>
          </a:p>
          <a:p>
            <a:r>
              <a:t>Mhz</a:t>
            </a:r>
          </a:p>
          <a:p>
            <a:r>
              <a:t>MHz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68BB73E-E005-9387-E864-50784335AE08}"/>
              </a:ext>
            </a:extLst>
          </p:cNvPr>
          <p:cNvSpPr txBox="1"/>
          <p:nvPr/>
        </p:nvSpPr>
        <p:spPr>
          <a:xfrm>
            <a:off x="387927" y="6317673"/>
            <a:ext cx="52231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t>T5C07 D 2-3</a:t>
            </a:r>
          </a:p>
        </p:txBody>
      </p:sp>
    </p:spTree>
    <p:extLst>
      <p:ext uri="{BB962C8B-B14F-4D97-AF65-F5344CB8AC3E}">
        <p14:creationId xmlns:p14="http://schemas.microsoft.com/office/powerpoint/2010/main" val="30599802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9B0FEA-E5F5-E5F2-A3A1-1B51ED0970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Radio Spectrum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A51EEAF-E4D9-C6A3-6EBA-0FE773BE869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464" y="1601525"/>
            <a:ext cx="11539786" cy="365495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7553B705-E7C4-C50B-CCEA-055CC6154DEE}"/>
              </a:ext>
            </a:extLst>
          </p:cNvPr>
          <p:cNvSpPr txBox="1"/>
          <p:nvPr/>
        </p:nvSpPr>
        <p:spPr>
          <a:xfrm>
            <a:off x="391885" y="5710335"/>
            <a:ext cx="11140751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600" dirty="0">
                <a:solidFill>
                  <a:srgbClr val="0000FF"/>
                </a:solidFill>
              </a:rPr>
              <a:t>Signals that have a frequency greater than 20,000 Hz (or 20 kHz) are </a:t>
            </a:r>
            <a:r>
              <a:rPr lang="en-US" sz="2600" b="1" i="1" dirty="0">
                <a:solidFill>
                  <a:srgbClr val="DA3427"/>
                </a:solidFill>
              </a:rPr>
              <a:t>radio frequency</a:t>
            </a:r>
            <a:r>
              <a:rPr lang="en-US" sz="2600" dirty="0">
                <a:solidFill>
                  <a:srgbClr val="0000FF"/>
                </a:solidFill>
              </a:rPr>
              <a:t> or RF signals.</a:t>
            </a:r>
          </a:p>
        </p:txBody>
      </p:sp>
    </p:spTree>
    <p:extLst>
      <p:ext uri="{BB962C8B-B14F-4D97-AF65-F5344CB8AC3E}">
        <p14:creationId xmlns:p14="http://schemas.microsoft.com/office/powerpoint/2010/main" val="32108357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37D70E-BAD1-515D-88E6-39D4AFD646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Electromagnetic Waves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EA42EDA-F4B2-A0C7-E4DF-8142045C4EB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Electromagnetic waves are made up of </a:t>
            </a:r>
            <a:r>
              <a:rPr lang="en-US" i="1" dirty="0">
                <a:solidFill>
                  <a:srgbClr val="DA3427"/>
                </a:solidFill>
              </a:rPr>
              <a:t>electric</a:t>
            </a:r>
            <a:r>
              <a:rPr lang="en-US" dirty="0"/>
              <a:t> and </a:t>
            </a:r>
            <a:r>
              <a:rPr lang="en-US" i="1" dirty="0">
                <a:solidFill>
                  <a:srgbClr val="DA3427"/>
                </a:solidFill>
              </a:rPr>
              <a:t>magnetic</a:t>
            </a:r>
            <a:r>
              <a:rPr lang="en-US" dirty="0"/>
              <a:t> energy (fields)</a:t>
            </a:r>
          </a:p>
          <a:p>
            <a:r>
              <a:rPr lang="en-US" dirty="0"/>
              <a:t>The electric and magnetic fields vary in the pattern of a sine wave</a:t>
            </a:r>
          </a:p>
          <a:p>
            <a:r>
              <a:rPr lang="en-US" dirty="0"/>
              <a:t>Electromagnetic waves travel at the speed of light</a:t>
            </a:r>
          </a:p>
          <a:p>
            <a:r>
              <a:rPr lang="en-US" dirty="0"/>
              <a:t>Moving electrons in an antenna take the place of the moving magnet</a:t>
            </a:r>
          </a:p>
          <a:p>
            <a:r>
              <a:rPr lang="en-US" dirty="0"/>
              <a:t>A signal from a transmitter can make the electrons in an antenna move, transferring energy from the signal to electromagnetic waves</a:t>
            </a:r>
          </a:p>
          <a:p>
            <a:r>
              <a:rPr lang="en-US" dirty="0"/>
              <a:t>The same process works </a:t>
            </a:r>
            <a:r>
              <a:rPr lang="en-US" i="1" dirty="0">
                <a:solidFill>
                  <a:srgbClr val="DA3427"/>
                </a:solidFill>
              </a:rPr>
              <a:t>backwards</a:t>
            </a:r>
            <a:r>
              <a:rPr lang="en-US" dirty="0"/>
              <a:t> too</a:t>
            </a:r>
          </a:p>
          <a:p>
            <a:r>
              <a:rPr lang="en-US" dirty="0"/>
              <a:t>Electromagnetic waves encountering an antenna make its electrons move in sync with the wave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687406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6FA077-98CA-5423-BFF8-89B148CD43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Electromagnetic Waves (cont.)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265BEE4-0D77-52AD-F222-21312F1B9CA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Electromagnetic energy is transferred from the wave to the electrons</a:t>
            </a:r>
          </a:p>
          <a:p>
            <a:r>
              <a:rPr lang="en-US" dirty="0"/>
              <a:t>The moving electrons create a signal that can be detected by a receiver</a:t>
            </a:r>
          </a:p>
          <a:p>
            <a:r>
              <a:rPr lang="en-US" dirty="0"/>
              <a:t>The electromagnetic spectrum is divided into ranges of frequencies in which electromagnetic waves behave similarly</a:t>
            </a:r>
          </a:p>
          <a:p>
            <a:r>
              <a:rPr lang="en-US" dirty="0"/>
              <a:t>Each range or segment has a different name</a:t>
            </a:r>
          </a:p>
          <a:p>
            <a:r>
              <a:rPr lang="en-US" dirty="0"/>
              <a:t>Waves with a certain range of frequencies which can be used for communication are called radio waves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271075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456055-2495-1980-6670-04B83448EC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Radio Spectrum (cont.)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4B85F4-8B05-C090-7280-8D23F9F2817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The range of radio signal frequencies is called the </a:t>
            </a:r>
            <a:r>
              <a:rPr lang="en-US" b="1" i="1" dirty="0">
                <a:solidFill>
                  <a:srgbClr val="DA3427"/>
                </a:solidFill>
              </a:rPr>
              <a:t>radio spectrum</a:t>
            </a:r>
          </a:p>
          <a:p>
            <a:r>
              <a:rPr lang="en-US" dirty="0"/>
              <a:t>Starts at 20 kHz and continues through several hundred GHz</a:t>
            </a:r>
          </a:p>
          <a:p>
            <a:r>
              <a:rPr lang="en-US" dirty="0"/>
              <a:t>A specific range of frequencies in which signals are used for a common purpose or have similar characteristics is called a </a:t>
            </a:r>
            <a:r>
              <a:rPr lang="en-US" b="1" i="1" dirty="0">
                <a:solidFill>
                  <a:srgbClr val="DA3427"/>
                </a:solidFill>
              </a:rPr>
              <a:t>band</a:t>
            </a:r>
          </a:p>
          <a:p>
            <a:r>
              <a:rPr lang="en-US" dirty="0"/>
              <a:t>Frequency bands used by amateurs are called </a:t>
            </a:r>
            <a:r>
              <a:rPr lang="en-US" b="1" i="1" dirty="0">
                <a:solidFill>
                  <a:srgbClr val="DA3427"/>
                </a:solidFill>
              </a:rPr>
              <a:t>amateur bands </a:t>
            </a:r>
            <a:r>
              <a:rPr lang="en-US" dirty="0"/>
              <a:t>or ham bands</a:t>
            </a:r>
          </a:p>
          <a:p>
            <a:r>
              <a:rPr lang="en-US" dirty="0"/>
              <a:t>Frequencies above 1 GHz are generally considered to be </a:t>
            </a:r>
            <a:r>
              <a:rPr lang="en-US" b="1" i="1" dirty="0">
                <a:solidFill>
                  <a:srgbClr val="DA3427"/>
                </a:solidFill>
              </a:rPr>
              <a:t>microwaves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14437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F40301D-4EE8-EF19-5600-A26B90CFEC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Table 2.2: RF Spectrum Ranges</a:t>
            </a:r>
          </a:p>
        </p:txBody>
      </p:sp>
      <p:graphicFrame>
        <p:nvGraphicFramePr>
          <p:cNvPr id="3" name="Table 3">
            <a:extLst>
              <a:ext uri="{FF2B5EF4-FFF2-40B4-BE49-F238E27FC236}">
                <a16:creationId xmlns:a16="http://schemas.microsoft.com/office/drawing/2014/main" id="{59A504D8-917B-2C50-2044-5019FB35A14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50441549"/>
              </p:ext>
            </p:extLst>
          </p:nvPr>
        </p:nvGraphicFramePr>
        <p:xfrm>
          <a:off x="541176" y="1690687"/>
          <a:ext cx="9554547" cy="4526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911377">
                  <a:extLst>
                    <a:ext uri="{9D8B030D-6E8A-4147-A177-3AD203B41FA5}">
                      <a16:colId xmlns:a16="http://schemas.microsoft.com/office/drawing/2014/main" val="1670364891"/>
                    </a:ext>
                  </a:extLst>
                </a:gridCol>
                <a:gridCol w="2176376">
                  <a:extLst>
                    <a:ext uri="{9D8B030D-6E8A-4147-A177-3AD203B41FA5}">
                      <a16:colId xmlns:a16="http://schemas.microsoft.com/office/drawing/2014/main" val="478640675"/>
                    </a:ext>
                  </a:extLst>
                </a:gridCol>
                <a:gridCol w="3466794">
                  <a:extLst>
                    <a:ext uri="{9D8B030D-6E8A-4147-A177-3AD203B41FA5}">
                      <a16:colId xmlns:a16="http://schemas.microsoft.com/office/drawing/2014/main" val="2883137882"/>
                    </a:ext>
                  </a:extLst>
                </a:gridCol>
              </a:tblGrid>
              <a:tr h="444923">
                <a:tc>
                  <a:txBody>
                    <a:bodyPr/>
                    <a:lstStyle/>
                    <a:p>
                      <a:pPr algn="ctr"/>
                      <a:r>
                        <a:rPr lang="en-US" sz="2700" dirty="0"/>
                        <a:t>Range Name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700" dirty="0"/>
                        <a:t>Abbreviation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700" dirty="0"/>
                        <a:t>Frequency Range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957792139"/>
                  </a:ext>
                </a:extLst>
              </a:tr>
              <a:tr h="451102">
                <a:tc>
                  <a:txBody>
                    <a:bodyPr/>
                    <a:lstStyle/>
                    <a:p>
                      <a:r>
                        <a:rPr lang="en-US" sz="2700" dirty="0"/>
                        <a:t>Very Low Frequency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700" dirty="0"/>
                        <a:t>VLF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2700" dirty="0"/>
                        <a:t>3 kHz – 30 kHz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716603445"/>
                  </a:ext>
                </a:extLst>
              </a:tr>
              <a:tr h="451102">
                <a:tc>
                  <a:txBody>
                    <a:bodyPr/>
                    <a:lstStyle/>
                    <a:p>
                      <a:r>
                        <a:rPr lang="en-US" sz="2700" dirty="0"/>
                        <a:t>Low Frequency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700" dirty="0"/>
                        <a:t>LF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2700" dirty="0"/>
                        <a:t>30 kHz – 300 kHz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152328779"/>
                  </a:ext>
                </a:extLst>
              </a:tr>
              <a:tr h="451102">
                <a:tc>
                  <a:txBody>
                    <a:bodyPr/>
                    <a:lstStyle/>
                    <a:p>
                      <a:r>
                        <a:rPr lang="en-US" sz="2700" dirty="0"/>
                        <a:t>Medium Frequency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700" dirty="0"/>
                        <a:t>MF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2700" dirty="0"/>
                        <a:t>300 kHz – 3 MHz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426711239"/>
                  </a:ext>
                </a:extLst>
              </a:tr>
              <a:tr h="451102">
                <a:tc>
                  <a:txBody>
                    <a:bodyPr/>
                    <a:lstStyle/>
                    <a:p>
                      <a:r>
                        <a:rPr lang="en-US" sz="2700" dirty="0"/>
                        <a:t>High Frequency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700" dirty="0"/>
                        <a:t>HF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2700" dirty="0"/>
                        <a:t>3 MHz – 30 MHz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105781461"/>
                  </a:ext>
                </a:extLst>
              </a:tr>
              <a:tr h="451102">
                <a:tc>
                  <a:txBody>
                    <a:bodyPr/>
                    <a:lstStyle/>
                    <a:p>
                      <a:r>
                        <a:rPr lang="en-US" sz="2700" dirty="0"/>
                        <a:t>Very High Frequency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700" dirty="0"/>
                        <a:t>VHF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2700" dirty="0"/>
                        <a:t>30 MHz – 300 MHz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484199774"/>
                  </a:ext>
                </a:extLst>
              </a:tr>
              <a:tr h="451102">
                <a:tc>
                  <a:txBody>
                    <a:bodyPr/>
                    <a:lstStyle/>
                    <a:p>
                      <a:r>
                        <a:rPr lang="en-US" sz="2700" dirty="0"/>
                        <a:t>Ultra High Frequency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700" dirty="0"/>
                        <a:t>UHF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2700" dirty="0"/>
                        <a:t>300 MHz – 3 GHz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795633158"/>
                  </a:ext>
                </a:extLst>
              </a:tr>
              <a:tr h="451102">
                <a:tc>
                  <a:txBody>
                    <a:bodyPr/>
                    <a:lstStyle/>
                    <a:p>
                      <a:r>
                        <a:rPr lang="en-US" sz="2700" dirty="0"/>
                        <a:t>Super High Frequency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700" dirty="0"/>
                        <a:t>SHF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2700" dirty="0"/>
                        <a:t>3 GHz – 30 GHz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170332284"/>
                  </a:ext>
                </a:extLst>
              </a:tr>
              <a:tr h="451102">
                <a:tc>
                  <a:txBody>
                    <a:bodyPr/>
                    <a:lstStyle/>
                    <a:p>
                      <a:r>
                        <a:rPr lang="en-US" sz="2700" dirty="0"/>
                        <a:t>Extremely High Frequency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700" dirty="0"/>
                        <a:t>EHF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2700" dirty="0"/>
                        <a:t>30 GHz – 300 GHz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80209634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3918499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99FF2A-E967-CE6C-24A1-1F8F104DE3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2520820" cy="653143"/>
          </a:xfrm>
        </p:spPr>
        <p:txBody>
          <a:bodyPr>
            <a:normAutofit/>
          </a:bodyPr>
          <a:lstStyle/>
          <a:p>
            <a:r>
              <a:rPr lang="en-US" sz="3200" dirty="0"/>
              <a:t>Figure 2.4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47240A9-3593-5DFA-D6A7-8D7B07A47A0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29878" y="79312"/>
            <a:ext cx="9324800" cy="6400799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896494C1-EADD-EE0B-7AFF-27ADA7320918}"/>
              </a:ext>
            </a:extLst>
          </p:cNvPr>
          <p:cNvSpPr txBox="1"/>
          <p:nvPr/>
        </p:nvSpPr>
        <p:spPr>
          <a:xfrm>
            <a:off x="145198" y="666883"/>
            <a:ext cx="2684679" cy="61093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300" dirty="0"/>
              <a:t>As a radio receiver is</a:t>
            </a:r>
          </a:p>
          <a:p>
            <a:r>
              <a:rPr lang="en-US" sz="2300" dirty="0"/>
              <a:t>tuned across the</a:t>
            </a:r>
          </a:p>
          <a:p>
            <a:r>
              <a:rPr lang="en-US" sz="2300" dirty="0"/>
              <a:t>AM broadcast band,</a:t>
            </a:r>
          </a:p>
          <a:p>
            <a:r>
              <a:rPr lang="en-US" sz="2300" dirty="0"/>
              <a:t>starting at the left, it encounters each signal in turn. Between signals, only noise is received. Although signals can be received slightly lower and higher in</a:t>
            </a:r>
          </a:p>
          <a:p>
            <a:r>
              <a:rPr lang="en-US" sz="2300" dirty="0"/>
              <a:t>frequency, the signal is received best when the receiver is tuned exactly to the signal’s frequency.</a:t>
            </a:r>
          </a:p>
        </p:txBody>
      </p:sp>
    </p:spTree>
    <p:extLst>
      <p:ext uri="{BB962C8B-B14F-4D97-AF65-F5344CB8AC3E}">
        <p14:creationId xmlns:p14="http://schemas.microsoft.com/office/powerpoint/2010/main" val="277144370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F12D13-C8CB-EC06-5931-0B40155B7D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9655" y="2664980"/>
            <a:ext cx="10515600" cy="1325563"/>
          </a:xfrm>
        </p:spPr>
        <p:txBody>
          <a:bodyPr/>
          <a:lstStyle/>
          <a:p>
            <a:pPr algn="ctr"/>
            <a:r>
              <a:rPr lang="en-US" b="1" dirty="0">
                <a:solidFill>
                  <a:srgbClr val="DA3427"/>
                </a:solidFill>
              </a:rPr>
              <a:t>PRACTICE QUESTIONS</a:t>
            </a:r>
          </a:p>
        </p:txBody>
      </p:sp>
    </p:spTree>
    <p:extLst>
      <p:ext uri="{BB962C8B-B14F-4D97-AF65-F5344CB8AC3E}">
        <p14:creationId xmlns:p14="http://schemas.microsoft.com/office/powerpoint/2010/main" val="411713270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C176FC-7F98-42B2-E27C-611B39209B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927" y="365125"/>
            <a:ext cx="10965873" cy="1325563"/>
          </a:xfrm>
        </p:spPr>
        <p:txBody>
          <a:bodyPr>
            <a:normAutofit/>
          </a:bodyPr>
          <a:lstStyle/>
          <a:p>
            <a:r>
              <a:t>What frequency range is referred to as VHF?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0F9B5A-A353-DF51-C337-BD12B4E8D9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7927" y="2227406"/>
            <a:ext cx="10965873" cy="3799321"/>
          </a:xfrm>
        </p:spPr>
        <p:txBody>
          <a:bodyPr/>
          <a:lstStyle/>
          <a:p>
            <a:r>
              <a:t>30 kHz to 300 kHz</a:t>
            </a:r>
          </a:p>
          <a:p>
            <a:r>
              <a:t>30 MHz to 300 MHz</a:t>
            </a:r>
          </a:p>
          <a:p>
            <a:r>
              <a:t>300 kHz to 3000 kHz</a:t>
            </a:r>
          </a:p>
          <a:p>
            <a:r>
              <a:t>300 MHz to 3000 MHz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68BB73E-E005-9387-E864-50784335AE08}"/>
              </a:ext>
            </a:extLst>
          </p:cNvPr>
          <p:cNvSpPr txBox="1"/>
          <p:nvPr/>
        </p:nvSpPr>
        <p:spPr>
          <a:xfrm>
            <a:off x="387927" y="6317673"/>
            <a:ext cx="101969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t>T3B08 B 2-4</a:t>
            </a:r>
          </a:p>
        </p:txBody>
      </p:sp>
    </p:spTree>
    <p:extLst>
      <p:ext uri="{BB962C8B-B14F-4D97-AF65-F5344CB8AC3E}">
        <p14:creationId xmlns:p14="http://schemas.microsoft.com/office/powerpoint/2010/main" val="39636081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0C07CC-42E9-3050-0793-2A962DBF13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/>
              <a:t>Metric Prefixes – The Language of Radio</a:t>
            </a:r>
            <a:br>
              <a:rPr lang="en-US" sz="4000" dirty="0"/>
            </a:br>
            <a:r>
              <a:rPr lang="en-US" sz="4000" dirty="0"/>
              <a:t>		(see Table 2.1)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A27103A-6126-B352-B819-6E4F7513D0B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978025"/>
            <a:ext cx="10515600" cy="4351338"/>
          </a:xfrm>
        </p:spPr>
        <p:txBody>
          <a:bodyPr/>
          <a:lstStyle/>
          <a:p>
            <a:r>
              <a:rPr lang="en-US" dirty="0"/>
              <a:t>Metric system used because numbers cover large range of values</a:t>
            </a:r>
          </a:p>
          <a:p>
            <a:r>
              <a:rPr lang="en-US" dirty="0"/>
              <a:t>Most common prefixes in radio …</a:t>
            </a:r>
          </a:p>
          <a:p>
            <a:pPr lvl="1"/>
            <a:r>
              <a:rPr lang="en-US" dirty="0"/>
              <a:t>Pico (p), 0.000000000001, 10</a:t>
            </a:r>
            <a:r>
              <a:rPr lang="en-US" baseline="30000" dirty="0"/>
              <a:t>-12</a:t>
            </a:r>
            <a:endParaRPr lang="en-US" dirty="0"/>
          </a:p>
          <a:p>
            <a:pPr lvl="1"/>
            <a:r>
              <a:rPr lang="en-US" dirty="0"/>
              <a:t>Nano (n), 0.000000001, 10</a:t>
            </a:r>
            <a:r>
              <a:rPr lang="en-US" baseline="30000" dirty="0"/>
              <a:t>-9</a:t>
            </a:r>
          </a:p>
          <a:p>
            <a:pPr lvl="1"/>
            <a:r>
              <a:rPr lang="en-US" dirty="0"/>
              <a:t>Milli (m), 0.001, 10</a:t>
            </a:r>
            <a:r>
              <a:rPr lang="en-US" baseline="30000" dirty="0"/>
              <a:t>-3</a:t>
            </a:r>
          </a:p>
          <a:p>
            <a:pPr lvl="1"/>
            <a:r>
              <a:rPr lang="en-US" dirty="0"/>
              <a:t>Centi (c), 0.01, 10</a:t>
            </a:r>
            <a:r>
              <a:rPr lang="en-US" baseline="30000" dirty="0"/>
              <a:t>-2</a:t>
            </a:r>
          </a:p>
          <a:p>
            <a:pPr lvl="1"/>
            <a:r>
              <a:rPr lang="en-US" dirty="0"/>
              <a:t>Kilo (k), 1000, 10</a:t>
            </a:r>
            <a:r>
              <a:rPr lang="en-US" baseline="30000" dirty="0"/>
              <a:t>3</a:t>
            </a:r>
          </a:p>
          <a:p>
            <a:pPr lvl="1"/>
            <a:r>
              <a:rPr lang="en-US" dirty="0"/>
              <a:t>Mega (</a:t>
            </a:r>
            <a:r>
              <a:rPr lang="en-US" b="1" dirty="0">
                <a:solidFill>
                  <a:srgbClr val="DA3427"/>
                </a:solidFill>
              </a:rPr>
              <a:t>M</a:t>
            </a:r>
            <a:r>
              <a:rPr lang="en-US" dirty="0"/>
              <a:t>), 1000000, 10</a:t>
            </a:r>
            <a:r>
              <a:rPr lang="en-US" baseline="30000" dirty="0"/>
              <a:t>6</a:t>
            </a:r>
          </a:p>
          <a:p>
            <a:pPr lvl="1"/>
            <a:r>
              <a:rPr lang="en-US" dirty="0"/>
              <a:t>Giga (</a:t>
            </a:r>
            <a:r>
              <a:rPr lang="en-US" b="1" dirty="0">
                <a:solidFill>
                  <a:srgbClr val="DA3427"/>
                </a:solidFill>
              </a:rPr>
              <a:t>G</a:t>
            </a:r>
            <a:r>
              <a:rPr lang="en-US" dirty="0"/>
              <a:t>), 1000000000, 10</a:t>
            </a:r>
            <a:r>
              <a:rPr lang="en-US" baseline="30000" dirty="0"/>
              <a:t>9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6569FE6-59AC-E3FF-3417-A3931C463E84}"/>
              </a:ext>
            </a:extLst>
          </p:cNvPr>
          <p:cNvSpPr txBox="1"/>
          <p:nvPr/>
        </p:nvSpPr>
        <p:spPr>
          <a:xfrm>
            <a:off x="6582642" y="5345966"/>
            <a:ext cx="459104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i="1" dirty="0">
                <a:solidFill>
                  <a:srgbClr val="DA3427"/>
                </a:solidFill>
              </a:rPr>
              <a:t>NOTE: </a:t>
            </a:r>
            <a:r>
              <a:rPr lang="en-US" sz="2400" b="1" i="1" dirty="0">
                <a:solidFill>
                  <a:srgbClr val="DA3427"/>
                </a:solidFill>
              </a:rPr>
              <a:t>M</a:t>
            </a:r>
            <a:r>
              <a:rPr lang="en-US" sz="2400" i="1" dirty="0">
                <a:solidFill>
                  <a:srgbClr val="DA3427"/>
                </a:solidFill>
              </a:rPr>
              <a:t>ega and </a:t>
            </a:r>
            <a:r>
              <a:rPr lang="en-US" sz="2400" b="1" i="1" dirty="0">
                <a:solidFill>
                  <a:srgbClr val="DA3427"/>
                </a:solidFill>
              </a:rPr>
              <a:t>G</a:t>
            </a:r>
            <a:r>
              <a:rPr lang="en-US" sz="2400" i="1" dirty="0">
                <a:solidFill>
                  <a:srgbClr val="DA3427"/>
                </a:solidFill>
              </a:rPr>
              <a:t>iga use capital letters in the abbreviation.</a:t>
            </a:r>
          </a:p>
        </p:txBody>
      </p:sp>
    </p:spTree>
    <p:extLst>
      <p:ext uri="{BB962C8B-B14F-4D97-AF65-F5344CB8AC3E}">
        <p14:creationId xmlns:p14="http://schemas.microsoft.com/office/powerpoint/2010/main" val="13011855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  <p:bldP spid="4" grpId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C176FC-7F98-42B2-E27C-611B39209B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927" y="365125"/>
            <a:ext cx="10965873" cy="1325563"/>
          </a:xfrm>
        </p:spPr>
        <p:txBody>
          <a:bodyPr>
            <a:normAutofit/>
          </a:bodyPr>
          <a:lstStyle/>
          <a:p>
            <a:r>
              <a:t>What frequency range is referred to as UHF?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0F9B5A-A353-DF51-C337-BD12B4E8D9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7927" y="2227406"/>
            <a:ext cx="10965873" cy="3799321"/>
          </a:xfrm>
        </p:spPr>
        <p:txBody>
          <a:bodyPr/>
          <a:lstStyle/>
          <a:p>
            <a:r>
              <a:t>30 to 300 kHz</a:t>
            </a:r>
          </a:p>
          <a:p>
            <a:r>
              <a:t>30 to 300 MHz</a:t>
            </a:r>
          </a:p>
          <a:p>
            <a:r>
              <a:t>300 to 3000 kHz</a:t>
            </a:r>
          </a:p>
          <a:p>
            <a:r>
              <a:t>300 to 3000 MHz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68BB73E-E005-9387-E864-50784335AE08}"/>
              </a:ext>
            </a:extLst>
          </p:cNvPr>
          <p:cNvSpPr txBox="1"/>
          <p:nvPr/>
        </p:nvSpPr>
        <p:spPr>
          <a:xfrm>
            <a:off x="387927" y="6317673"/>
            <a:ext cx="101969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t>T3B09 D 2-4</a:t>
            </a:r>
          </a:p>
        </p:txBody>
      </p:sp>
    </p:spTree>
    <p:extLst>
      <p:ext uri="{BB962C8B-B14F-4D97-AF65-F5344CB8AC3E}">
        <p14:creationId xmlns:p14="http://schemas.microsoft.com/office/powerpoint/2010/main" val="11135165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C176FC-7F98-42B2-E27C-611B39209B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927" y="365125"/>
            <a:ext cx="10965873" cy="1325563"/>
          </a:xfrm>
        </p:spPr>
        <p:txBody>
          <a:bodyPr>
            <a:normAutofit/>
          </a:bodyPr>
          <a:lstStyle/>
          <a:p>
            <a:r>
              <a:t>What frequency range is referred to as HF?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0F9B5A-A353-DF51-C337-BD12B4E8D9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7927" y="2227406"/>
            <a:ext cx="10965873" cy="3799321"/>
          </a:xfrm>
        </p:spPr>
        <p:txBody>
          <a:bodyPr/>
          <a:lstStyle/>
          <a:p>
            <a:r>
              <a:t>300 to 3000 MHz</a:t>
            </a:r>
          </a:p>
          <a:p>
            <a:r>
              <a:t>30 to 300 MHz</a:t>
            </a:r>
          </a:p>
          <a:p>
            <a:r>
              <a:t>3 to 30 MHz</a:t>
            </a:r>
          </a:p>
          <a:p>
            <a:r>
              <a:t>300 to 3000 kHz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68BB73E-E005-9387-E864-50784335AE08}"/>
              </a:ext>
            </a:extLst>
          </p:cNvPr>
          <p:cNvSpPr txBox="1"/>
          <p:nvPr/>
        </p:nvSpPr>
        <p:spPr>
          <a:xfrm>
            <a:off x="387927" y="6317673"/>
            <a:ext cx="101969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t>T3B10 C 2-4</a:t>
            </a:r>
          </a:p>
        </p:txBody>
      </p:sp>
    </p:spTree>
    <p:extLst>
      <p:ext uri="{BB962C8B-B14F-4D97-AF65-F5344CB8AC3E}">
        <p14:creationId xmlns:p14="http://schemas.microsoft.com/office/powerpoint/2010/main" val="11487835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C176FC-7F98-42B2-E27C-611B39209B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927" y="365125"/>
            <a:ext cx="10965873" cy="1325563"/>
          </a:xfrm>
        </p:spPr>
        <p:txBody>
          <a:bodyPr>
            <a:normAutofit/>
          </a:bodyPr>
          <a:lstStyle/>
          <a:p>
            <a:r>
              <a:t>What is the abbreviation for kilohertz?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0F9B5A-A353-DF51-C337-BD12B4E8D9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7927" y="2227406"/>
            <a:ext cx="10965873" cy="3799321"/>
          </a:xfrm>
        </p:spPr>
        <p:txBody>
          <a:bodyPr/>
          <a:lstStyle/>
          <a:p>
            <a:r>
              <a:t>kHz</a:t>
            </a:r>
          </a:p>
          <a:p>
            <a:r>
              <a:t>khz</a:t>
            </a:r>
          </a:p>
          <a:p>
            <a:r>
              <a:t>KHz</a:t>
            </a:r>
          </a:p>
          <a:p>
            <a:r>
              <a:t>KHZ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68BB73E-E005-9387-E864-50784335AE08}"/>
              </a:ext>
            </a:extLst>
          </p:cNvPr>
          <p:cNvSpPr txBox="1"/>
          <p:nvPr/>
        </p:nvSpPr>
        <p:spPr>
          <a:xfrm>
            <a:off x="387927" y="6317673"/>
            <a:ext cx="101969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t>T5C06 A 2-4</a:t>
            </a:r>
          </a:p>
        </p:txBody>
      </p:sp>
    </p:spTree>
    <p:extLst>
      <p:ext uri="{BB962C8B-B14F-4D97-AF65-F5344CB8AC3E}">
        <p14:creationId xmlns:p14="http://schemas.microsoft.com/office/powerpoint/2010/main" val="2883586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DDB988-611E-6649-DFAF-3501F40DE1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Wavelength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BDC9544-D3CA-7EB4-51CE-60C43C53B18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3946525"/>
          </a:xfrm>
        </p:spPr>
        <p:txBody>
          <a:bodyPr/>
          <a:lstStyle/>
          <a:p>
            <a:pPr>
              <a:buClr>
                <a:schemeClr val="tx1"/>
              </a:buClr>
            </a:pPr>
            <a:r>
              <a:rPr lang="en-US" i="1" dirty="0">
                <a:solidFill>
                  <a:srgbClr val="DA3427"/>
                </a:solidFill>
              </a:rPr>
              <a:t>Wavelength</a:t>
            </a:r>
            <a:r>
              <a:rPr lang="en-US" dirty="0"/>
              <a:t> is the distance a radio wave travels during one cycle of the wave’s electric and magnetic fields</a:t>
            </a:r>
          </a:p>
          <a:p>
            <a:pPr>
              <a:buClr>
                <a:schemeClr val="tx1"/>
              </a:buClr>
            </a:pPr>
            <a:r>
              <a:rPr lang="en-US" b="1" i="1" dirty="0">
                <a:solidFill>
                  <a:srgbClr val="DA3427"/>
                </a:solidFill>
              </a:rPr>
              <a:t>λ</a:t>
            </a:r>
            <a:r>
              <a:rPr lang="en-US" dirty="0"/>
              <a:t> (lambda) is the symbol for wavelength</a:t>
            </a:r>
          </a:p>
          <a:p>
            <a:r>
              <a:rPr lang="en-US" dirty="0"/>
              <a:t>Waves travel at the speed of light, </a:t>
            </a:r>
            <a:r>
              <a:rPr lang="en-US" b="1" i="1" dirty="0">
                <a:solidFill>
                  <a:srgbClr val="DA3427"/>
                </a:solidFill>
              </a:rPr>
              <a:t>c</a:t>
            </a:r>
            <a:r>
              <a:rPr lang="en-US" dirty="0"/>
              <a:t> (300,000,000 or 3 × 10</a:t>
            </a:r>
            <a:r>
              <a:rPr lang="en-US" baseline="30000" dirty="0"/>
              <a:t>8</a:t>
            </a:r>
            <a:r>
              <a:rPr lang="en-US" dirty="0"/>
              <a:t> meters per second)</a:t>
            </a:r>
          </a:p>
          <a:p>
            <a:r>
              <a:rPr lang="en-US" dirty="0"/>
              <a:t>Hams can refer to bands by frequency (50MHz) or wavelength (6 meters)</a:t>
            </a:r>
          </a:p>
          <a:p>
            <a:r>
              <a:rPr lang="en-US" dirty="0"/>
              <a:t>Because radio waves travel at a constant speed (one wavelength) …</a:t>
            </a:r>
          </a:p>
          <a:p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C8E2E76F-53B3-84F5-7256-18A889EF9D4A}"/>
                  </a:ext>
                </a:extLst>
              </p:cNvPr>
              <p:cNvSpPr txBox="1"/>
              <p:nvPr/>
            </p:nvSpPr>
            <p:spPr>
              <a:xfrm>
                <a:off x="3673888" y="5907087"/>
                <a:ext cx="104195" cy="310791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 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C8E2E76F-53B3-84F5-7256-18A889EF9D4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73888" y="5907087"/>
                <a:ext cx="104195" cy="310791"/>
              </a:xfrm>
              <a:prstGeom prst="rect">
                <a:avLst/>
              </a:prstGeom>
              <a:blipFill>
                <a:blip r:embed="rId2"/>
                <a:stretch>
                  <a:fillRect l="-117647" t="-17647" r="-105882" b="-4313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2A1CBECC-617B-180C-1E62-FF3D76C0524A}"/>
                  </a:ext>
                </a:extLst>
              </p:cNvPr>
              <p:cNvSpPr txBox="1"/>
              <p:nvPr/>
            </p:nvSpPr>
            <p:spPr>
              <a:xfrm>
                <a:off x="4096409" y="5772150"/>
                <a:ext cx="952953" cy="819583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1" i="1" smtClean="0">
                          <a:solidFill>
                            <a:srgbClr val="DA3427"/>
                          </a:solidFill>
                          <a:latin typeface="Cambria Math" panose="02040503050406030204" pitchFamily="18" charset="0"/>
                        </a:rPr>
                        <m:t>𝝀</m:t>
                      </m:r>
                      <m:r>
                        <a:rPr lang="en-US" sz="2800" b="1" i="1" smtClean="0">
                          <a:solidFill>
                            <a:srgbClr val="DA3427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800" b="1" i="1" smtClean="0">
                              <a:solidFill>
                                <a:srgbClr val="DA3427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800" b="1" i="1" smtClean="0">
                              <a:solidFill>
                                <a:srgbClr val="DA3427"/>
                              </a:solidFill>
                              <a:latin typeface="Cambria Math" panose="02040503050406030204" pitchFamily="18" charset="0"/>
                            </a:rPr>
                            <m:t>𝒄</m:t>
                          </m:r>
                        </m:num>
                        <m:den>
                          <m:r>
                            <a:rPr lang="en-US" sz="2800" b="1" i="1" smtClean="0">
                              <a:solidFill>
                                <a:srgbClr val="DA3427"/>
                              </a:solidFill>
                              <a:latin typeface="Cambria Math" panose="02040503050406030204" pitchFamily="18" charset="0"/>
                            </a:rPr>
                            <m:t>𝒇</m:t>
                          </m:r>
                        </m:den>
                      </m:f>
                    </m:oMath>
                  </m:oMathPara>
                </a14:m>
                <a:endParaRPr lang="en-US" sz="2800" b="1" dirty="0">
                  <a:solidFill>
                    <a:srgbClr val="DA3427"/>
                  </a:solidFill>
                </a:endParaRPr>
              </a:p>
            </p:txBody>
          </p:sp>
        </mc:Choice>
        <mc:Fallback xmlns="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2A1CBECC-617B-180C-1E62-FF3D76C0524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96409" y="5772150"/>
                <a:ext cx="952953" cy="819583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8035813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6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995332-6FD6-DED8-70F9-FD7D575271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7650" y="0"/>
            <a:ext cx="5048250" cy="1325563"/>
          </a:xfrm>
        </p:spPr>
        <p:txBody>
          <a:bodyPr/>
          <a:lstStyle/>
          <a:p>
            <a:r>
              <a:rPr lang="en-US" dirty="0"/>
              <a:t>Wavelength (cont.)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81A76065-CB51-A6EE-4738-A4F38C18582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29150" y="853281"/>
            <a:ext cx="7562850" cy="4824907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C008D5D0-EAA2-EDFD-F042-92D1D10439C6}"/>
              </a:ext>
            </a:extLst>
          </p:cNvPr>
          <p:cNvSpPr txBox="1"/>
          <p:nvPr/>
        </p:nvSpPr>
        <p:spPr>
          <a:xfrm>
            <a:off x="247650" y="1247138"/>
            <a:ext cx="4381500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/>
              <a:t>Figure 2.5 </a:t>
            </a:r>
            <a:r>
              <a:rPr lang="en-US" sz="2400" dirty="0"/>
              <a:t>— As a radio wave travels, it oscillates at the frequency of the signal. Wavelength is the distance traveled by the wave during</a:t>
            </a:r>
          </a:p>
          <a:p>
            <a:r>
              <a:rPr lang="en-US" sz="2400" dirty="0"/>
              <a:t>the time for one complete cycle.</a:t>
            </a:r>
          </a:p>
          <a:p>
            <a:endParaRPr lang="en-US" sz="2400" dirty="0"/>
          </a:p>
          <a:p>
            <a:r>
              <a:rPr lang="en-US" sz="2400" dirty="0"/>
              <a:t>A radio wave can be referred to by wavelength or frequency because the wave is moving</a:t>
            </a:r>
          </a:p>
          <a:p>
            <a:r>
              <a:rPr lang="en-US" sz="2400" dirty="0"/>
              <a:t>at a constant velocity — the speed of light. If you know the frequency of a radio wave, you automatically know its wavelength!</a:t>
            </a:r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6871C608-2B17-9FC8-2215-E028FD2D7C6C}"/>
              </a:ext>
            </a:extLst>
          </p:cNvPr>
          <p:cNvSpPr/>
          <p:nvPr/>
        </p:nvSpPr>
        <p:spPr>
          <a:xfrm>
            <a:off x="6096000" y="4953000"/>
            <a:ext cx="3219450" cy="725188"/>
          </a:xfrm>
          <a:prstGeom prst="roundRect">
            <a:avLst/>
          </a:prstGeom>
          <a:noFill/>
          <a:ln w="57150"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270218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F12D13-C8CB-EC06-5931-0B40155B7D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9655" y="2664980"/>
            <a:ext cx="10515600" cy="1325563"/>
          </a:xfrm>
        </p:spPr>
        <p:txBody>
          <a:bodyPr/>
          <a:lstStyle/>
          <a:p>
            <a:pPr algn="ctr"/>
            <a:r>
              <a:rPr lang="en-US" b="1" dirty="0">
                <a:solidFill>
                  <a:srgbClr val="DA3427"/>
                </a:solidFill>
              </a:rPr>
              <a:t>PRACTICE QUESTIONS</a:t>
            </a:r>
          </a:p>
        </p:txBody>
      </p:sp>
    </p:spTree>
    <p:extLst>
      <p:ext uri="{BB962C8B-B14F-4D97-AF65-F5344CB8AC3E}">
        <p14:creationId xmlns:p14="http://schemas.microsoft.com/office/powerpoint/2010/main" val="3940826883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C176FC-7F98-42B2-E27C-611B39209B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927" y="365125"/>
            <a:ext cx="10965873" cy="1325563"/>
          </a:xfrm>
        </p:spPr>
        <p:txBody>
          <a:bodyPr>
            <a:normAutofit/>
          </a:bodyPr>
          <a:lstStyle/>
          <a:p>
            <a:r>
              <a:t>What is the velocity of a radio wave traveling through free space?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0F9B5A-A353-DF51-C337-BD12B4E8D9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7927" y="2227406"/>
            <a:ext cx="10965873" cy="3799321"/>
          </a:xfrm>
        </p:spPr>
        <p:txBody>
          <a:bodyPr/>
          <a:lstStyle/>
          <a:p>
            <a:r>
              <a:t>Speed of light</a:t>
            </a:r>
          </a:p>
          <a:p>
            <a:r>
              <a:t>Speed of sound</a:t>
            </a:r>
          </a:p>
          <a:p>
            <a:r>
              <a:t>0.86 times the speed of light</a:t>
            </a:r>
          </a:p>
          <a:p>
            <a:r>
              <a:t>1.86 times the speed of sound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68BB73E-E005-9387-E864-50784335AE08}"/>
              </a:ext>
            </a:extLst>
          </p:cNvPr>
          <p:cNvSpPr txBox="1"/>
          <p:nvPr/>
        </p:nvSpPr>
        <p:spPr>
          <a:xfrm>
            <a:off x="387927" y="6317673"/>
            <a:ext cx="101969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t>T3B04 A 2-5</a:t>
            </a:r>
          </a:p>
        </p:txBody>
      </p:sp>
    </p:spTree>
    <p:extLst>
      <p:ext uri="{BB962C8B-B14F-4D97-AF65-F5344CB8AC3E}">
        <p14:creationId xmlns:p14="http://schemas.microsoft.com/office/powerpoint/2010/main" val="39477388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C176FC-7F98-42B2-E27C-611B39209B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927" y="365125"/>
            <a:ext cx="10965873" cy="1325563"/>
          </a:xfrm>
        </p:spPr>
        <p:txBody>
          <a:bodyPr>
            <a:normAutofit/>
          </a:bodyPr>
          <a:lstStyle/>
          <a:p>
            <a:r>
              <a:t>What is the relationship between wavelength and frequency?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0F9B5A-A353-DF51-C337-BD12B4E8D9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7927" y="2227406"/>
            <a:ext cx="10965873" cy="3799321"/>
          </a:xfrm>
        </p:spPr>
        <p:txBody>
          <a:bodyPr/>
          <a:lstStyle/>
          <a:p>
            <a:r>
              <a:t>Wavelength gets longer as frequency increases</a:t>
            </a:r>
          </a:p>
          <a:p>
            <a:r>
              <a:t>Wavelength gets shorter as frequency increases</a:t>
            </a:r>
          </a:p>
          <a:p>
            <a:r>
              <a:t>Wavelength is constant at all frequencies</a:t>
            </a:r>
          </a:p>
          <a:p>
            <a:r>
              <a:t>Wavelength and frequency increase as path length increases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68BB73E-E005-9387-E864-50784335AE08}"/>
              </a:ext>
            </a:extLst>
          </p:cNvPr>
          <p:cNvSpPr txBox="1"/>
          <p:nvPr/>
        </p:nvSpPr>
        <p:spPr>
          <a:xfrm>
            <a:off x="387927" y="6317673"/>
            <a:ext cx="101969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t>T3B05 B 2-5</a:t>
            </a:r>
          </a:p>
        </p:txBody>
      </p:sp>
    </p:spTree>
    <p:extLst>
      <p:ext uri="{BB962C8B-B14F-4D97-AF65-F5344CB8AC3E}">
        <p14:creationId xmlns:p14="http://schemas.microsoft.com/office/powerpoint/2010/main" val="35525660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C176FC-7F98-42B2-E27C-611B39209B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927" y="365125"/>
            <a:ext cx="10965873" cy="1325563"/>
          </a:xfrm>
        </p:spPr>
        <p:txBody>
          <a:bodyPr>
            <a:normAutofit/>
          </a:bodyPr>
          <a:lstStyle/>
          <a:p>
            <a:r>
              <a:t>What is the formula for converting frequency to approximate wavelength in meters?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0F9B5A-A353-DF51-C337-BD12B4E8D9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7927" y="2227406"/>
            <a:ext cx="10965873" cy="3799321"/>
          </a:xfrm>
        </p:spPr>
        <p:txBody>
          <a:bodyPr/>
          <a:lstStyle/>
          <a:p>
            <a:r>
              <a:t>Wavelength in meters equals frequency in hertz multiplied by 300</a:t>
            </a:r>
          </a:p>
          <a:p>
            <a:r>
              <a:t>Wavelength in meters equals frequency in hertz divided by 300</a:t>
            </a:r>
          </a:p>
          <a:p>
            <a:r>
              <a:t>Wavelength in meters equals frequency in megahertz divided by 300</a:t>
            </a:r>
          </a:p>
          <a:p>
            <a:r>
              <a:t>Wavelength in meters equals 300 divided by frequency in megahertz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68BB73E-E005-9387-E864-50784335AE08}"/>
              </a:ext>
            </a:extLst>
          </p:cNvPr>
          <p:cNvSpPr txBox="1"/>
          <p:nvPr/>
        </p:nvSpPr>
        <p:spPr>
          <a:xfrm>
            <a:off x="387927" y="6317673"/>
            <a:ext cx="101969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t>T3B06 D 2-5</a:t>
            </a:r>
          </a:p>
        </p:txBody>
      </p:sp>
    </p:spTree>
    <p:extLst>
      <p:ext uri="{BB962C8B-B14F-4D97-AF65-F5344CB8AC3E}">
        <p14:creationId xmlns:p14="http://schemas.microsoft.com/office/powerpoint/2010/main" val="31246824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C176FC-7F98-42B2-E27C-611B39209B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927" y="365125"/>
            <a:ext cx="10965873" cy="1325563"/>
          </a:xfrm>
        </p:spPr>
        <p:txBody>
          <a:bodyPr>
            <a:normAutofit/>
          </a:bodyPr>
          <a:lstStyle/>
          <a:p>
            <a:r>
              <a:t>In addition to frequency, which of the following is used to identify amateur radio bands?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0F9B5A-A353-DF51-C337-BD12B4E8D9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7927" y="2227406"/>
            <a:ext cx="10965873" cy="3799321"/>
          </a:xfrm>
        </p:spPr>
        <p:txBody>
          <a:bodyPr/>
          <a:lstStyle/>
          <a:p>
            <a:r>
              <a:t>The approximate wavelength in meters</a:t>
            </a:r>
          </a:p>
          <a:p>
            <a:r>
              <a:t>Traditional letter/number designators</a:t>
            </a:r>
          </a:p>
          <a:p>
            <a:r>
              <a:t>Channel numbers</a:t>
            </a:r>
          </a:p>
          <a:p>
            <a:r>
              <a:t>All these choices are correct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68BB73E-E005-9387-E864-50784335AE08}"/>
              </a:ext>
            </a:extLst>
          </p:cNvPr>
          <p:cNvSpPr txBox="1"/>
          <p:nvPr/>
        </p:nvSpPr>
        <p:spPr>
          <a:xfrm>
            <a:off x="387927" y="6317673"/>
            <a:ext cx="101969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t>T3B07 A 2-5</a:t>
            </a:r>
          </a:p>
        </p:txBody>
      </p:sp>
    </p:spTree>
    <p:extLst>
      <p:ext uri="{BB962C8B-B14F-4D97-AF65-F5344CB8AC3E}">
        <p14:creationId xmlns:p14="http://schemas.microsoft.com/office/powerpoint/2010/main" val="23778517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9D361A-7EC9-A083-FFA8-9BA508FB6E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4182" y="365125"/>
            <a:ext cx="10799618" cy="854075"/>
          </a:xfrm>
        </p:spPr>
        <p:txBody>
          <a:bodyPr>
            <a:normAutofit/>
          </a:bodyPr>
          <a:lstStyle/>
          <a:p>
            <a:r>
              <a:rPr lang="en-US" sz="3300" b="1" dirty="0"/>
              <a:t>Table 2.1: International System of Units (SI) — Metric Units</a:t>
            </a:r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2E894555-8691-C43A-5D44-CDDEB07C3D9D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308232828"/>
              </p:ext>
            </p:extLst>
          </p:nvPr>
        </p:nvGraphicFramePr>
        <p:xfrm>
          <a:off x="658092" y="1219200"/>
          <a:ext cx="7405254" cy="53492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48838">
                  <a:extLst>
                    <a:ext uri="{9D8B030D-6E8A-4147-A177-3AD203B41FA5}">
                      <a16:colId xmlns:a16="http://schemas.microsoft.com/office/drawing/2014/main" val="3700202108"/>
                    </a:ext>
                  </a:extLst>
                </a:gridCol>
                <a:gridCol w="1118862">
                  <a:extLst>
                    <a:ext uri="{9D8B030D-6E8A-4147-A177-3AD203B41FA5}">
                      <a16:colId xmlns:a16="http://schemas.microsoft.com/office/drawing/2014/main" val="1300098127"/>
                    </a:ext>
                  </a:extLst>
                </a:gridCol>
                <a:gridCol w="5137554">
                  <a:extLst>
                    <a:ext uri="{9D8B030D-6E8A-4147-A177-3AD203B41FA5}">
                      <a16:colId xmlns:a16="http://schemas.microsoft.com/office/drawing/2014/main" val="244051356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2100" dirty="0"/>
                        <a:t>PREFIX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100" dirty="0"/>
                        <a:t>SYMBOL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100" dirty="0"/>
                        <a:t>MULTIPLICATION FACTOR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6088188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100" dirty="0"/>
                        <a:t>Tera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100" dirty="0"/>
                        <a:t>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100" dirty="0"/>
                        <a:t>10</a:t>
                      </a:r>
                      <a:r>
                        <a:rPr lang="en-US" sz="2100" baseline="30000" dirty="0"/>
                        <a:t>12</a:t>
                      </a:r>
                      <a:r>
                        <a:rPr lang="en-US" sz="2100" dirty="0"/>
                        <a:t> = 1,000,000,000,000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451907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100" dirty="0"/>
                        <a:t>Giga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100" dirty="0"/>
                        <a:t>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100" dirty="0"/>
                        <a:t>10</a:t>
                      </a:r>
                      <a:r>
                        <a:rPr lang="en-US" sz="2100" baseline="30000" dirty="0"/>
                        <a:t>9</a:t>
                      </a:r>
                      <a:r>
                        <a:rPr lang="en-US" sz="2100" dirty="0"/>
                        <a:t> = 1,000,000,000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383457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100" dirty="0"/>
                        <a:t>Mega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100" dirty="0"/>
                        <a:t>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100" dirty="0"/>
                        <a:t>10</a:t>
                      </a:r>
                      <a:r>
                        <a:rPr lang="en-US" sz="2100" baseline="30000" dirty="0"/>
                        <a:t>6</a:t>
                      </a:r>
                      <a:r>
                        <a:rPr lang="en-US" sz="2100" dirty="0"/>
                        <a:t> = 1,000,000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329128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100" dirty="0"/>
                        <a:t>Kilo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100" dirty="0"/>
                        <a:t>k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100" dirty="0"/>
                        <a:t>10</a:t>
                      </a:r>
                      <a:r>
                        <a:rPr lang="en-US" sz="2100" baseline="30000" dirty="0"/>
                        <a:t>3</a:t>
                      </a:r>
                      <a:r>
                        <a:rPr lang="en-US" sz="2100" dirty="0"/>
                        <a:t> = 1000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2581661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100" dirty="0"/>
                        <a:t>Hecto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100" dirty="0"/>
                        <a:t>h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100" dirty="0"/>
                        <a:t>10</a:t>
                      </a:r>
                      <a:r>
                        <a:rPr lang="en-US" sz="2100" baseline="30000" dirty="0"/>
                        <a:t>2</a:t>
                      </a:r>
                      <a:r>
                        <a:rPr lang="en-US" sz="2100" dirty="0"/>
                        <a:t> = 100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9647643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100" dirty="0"/>
                        <a:t>Deca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100" dirty="0"/>
                        <a:t>da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100" dirty="0"/>
                        <a:t>10</a:t>
                      </a:r>
                      <a:r>
                        <a:rPr lang="en-US" sz="2100" baseline="30000" dirty="0"/>
                        <a:t>1</a:t>
                      </a:r>
                      <a:r>
                        <a:rPr lang="en-US" sz="2100" dirty="0"/>
                        <a:t> = 10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500550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100" dirty="0"/>
                        <a:t>Deci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100" dirty="0"/>
                        <a:t>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100" dirty="0"/>
                        <a:t>10</a:t>
                      </a:r>
                      <a:r>
                        <a:rPr lang="en-US" sz="2100" baseline="30000" dirty="0"/>
                        <a:t>-1</a:t>
                      </a:r>
                      <a:r>
                        <a:rPr lang="en-US" sz="2100" dirty="0"/>
                        <a:t> = 0.1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3251987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100" dirty="0"/>
                        <a:t>Centi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100" dirty="0"/>
                        <a:t>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100" dirty="0"/>
                        <a:t>10</a:t>
                      </a:r>
                      <a:r>
                        <a:rPr lang="en-US" sz="2100" baseline="30000" dirty="0"/>
                        <a:t>-2</a:t>
                      </a:r>
                      <a:r>
                        <a:rPr lang="en-US" sz="2100" dirty="0"/>
                        <a:t> = 0.01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037186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100" dirty="0"/>
                        <a:t>Milli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100" dirty="0"/>
                        <a:t>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100" dirty="0"/>
                        <a:t>10</a:t>
                      </a:r>
                      <a:r>
                        <a:rPr lang="en-US" sz="2100" baseline="30000" dirty="0"/>
                        <a:t>-3</a:t>
                      </a:r>
                      <a:r>
                        <a:rPr lang="en-US" sz="2100" dirty="0"/>
                        <a:t> = 0.001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149660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100" dirty="0"/>
                        <a:t>Micro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100" dirty="0"/>
                        <a:t>µ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100" dirty="0"/>
                        <a:t>10</a:t>
                      </a:r>
                      <a:r>
                        <a:rPr lang="en-US" sz="2100" baseline="30000" dirty="0"/>
                        <a:t>-6</a:t>
                      </a:r>
                      <a:r>
                        <a:rPr lang="en-US" sz="2100" dirty="0"/>
                        <a:t> = 0.000001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982058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100" dirty="0"/>
                        <a:t>Nano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100" dirty="0"/>
                        <a:t>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100" dirty="0"/>
                        <a:t>10</a:t>
                      </a:r>
                      <a:r>
                        <a:rPr lang="en-US" sz="2100" baseline="30000" dirty="0"/>
                        <a:t>-9</a:t>
                      </a:r>
                      <a:r>
                        <a:rPr lang="en-US" sz="2100" dirty="0"/>
                        <a:t> = 0.000000001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6327104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100" dirty="0"/>
                        <a:t>Pico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100" dirty="0"/>
                        <a:t>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100" dirty="0"/>
                        <a:t>10</a:t>
                      </a:r>
                      <a:r>
                        <a:rPr lang="en-US" sz="2100" baseline="30000" dirty="0"/>
                        <a:t>-12</a:t>
                      </a:r>
                      <a:r>
                        <a:rPr lang="en-US" sz="2100" dirty="0"/>
                        <a:t> = 0.000000000001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6995766"/>
                  </a:ext>
                </a:extLst>
              </a:tr>
            </a:tbl>
          </a:graphicData>
        </a:graphic>
      </p:graphicFrame>
      <p:grpSp>
        <p:nvGrpSpPr>
          <p:cNvPr id="18" name="Group 17">
            <a:extLst>
              <a:ext uri="{FF2B5EF4-FFF2-40B4-BE49-F238E27FC236}">
                <a16:creationId xmlns:a16="http://schemas.microsoft.com/office/drawing/2014/main" id="{82D48CB6-0856-2C4D-EA02-25A20319A810}"/>
              </a:ext>
            </a:extLst>
          </p:cNvPr>
          <p:cNvGrpSpPr/>
          <p:nvPr/>
        </p:nvGrpSpPr>
        <p:grpSpPr>
          <a:xfrm>
            <a:off x="8922327" y="1662545"/>
            <a:ext cx="3006437" cy="3810000"/>
            <a:chOff x="8922327" y="1662545"/>
            <a:chExt cx="3006437" cy="3810000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7" name="TextBox 6">
                  <a:extLst>
                    <a:ext uri="{FF2B5EF4-FFF2-40B4-BE49-F238E27FC236}">
                      <a16:creationId xmlns:a16="http://schemas.microsoft.com/office/drawing/2014/main" id="{359DB348-74E9-2EE0-53A5-64AD05A62AA2}"/>
                    </a:ext>
                  </a:extLst>
                </p:cNvPr>
                <p:cNvSpPr txBox="1"/>
                <p:nvPr/>
              </p:nvSpPr>
              <p:spPr>
                <a:xfrm>
                  <a:off x="9381566" y="2604658"/>
                  <a:ext cx="714876" cy="406265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Sup>
                          <m:sSubSupPr>
                            <m:ctrlP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</m:ctrlPr>
                          </m:sSubSupPr>
                          <m:e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10</m:t>
                            </m:r>
                          </m:e>
                          <m:sub/>
                          <m:sup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−1</m:t>
                            </m:r>
                          </m:sup>
                        </m:sSubSup>
                      </m:oMath>
                    </m:oMathPara>
                  </a14:m>
                  <a:endParaRPr lang="en-US" sz="2400" i="1" dirty="0"/>
                </a:p>
              </p:txBody>
            </p:sp>
          </mc:Choice>
          <mc:Fallback xmlns="">
            <p:sp>
              <p:nvSpPr>
                <p:cNvPr id="7" name="TextBox 6">
                  <a:extLst>
                    <a:ext uri="{FF2B5EF4-FFF2-40B4-BE49-F238E27FC236}">
                      <a16:creationId xmlns:a16="http://schemas.microsoft.com/office/drawing/2014/main" id="{359DB348-74E9-2EE0-53A5-64AD05A62AA2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9381566" y="2604658"/>
                  <a:ext cx="714876" cy="406265"/>
                </a:xfrm>
                <a:prstGeom prst="rect">
                  <a:avLst/>
                </a:prstGeom>
                <a:blipFill>
                  <a:blip r:embed="rId2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FC81845E-BB6C-0B38-A952-8FA1BE375DEF}"/>
                </a:ext>
              </a:extLst>
            </p:cNvPr>
            <p:cNvSpPr txBox="1"/>
            <p:nvPr/>
          </p:nvSpPr>
          <p:spPr>
            <a:xfrm>
              <a:off x="10124152" y="2576948"/>
              <a:ext cx="57811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i="1" dirty="0"/>
                <a:t>=</a:t>
              </a: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9" name="TextBox 8">
                  <a:extLst>
                    <a:ext uri="{FF2B5EF4-FFF2-40B4-BE49-F238E27FC236}">
                      <a16:creationId xmlns:a16="http://schemas.microsoft.com/office/drawing/2014/main" id="{86F44FB6-A869-62B2-26B1-425574BF26EC}"/>
                    </a:ext>
                  </a:extLst>
                </p:cNvPr>
                <p:cNvSpPr txBox="1"/>
                <p:nvPr/>
              </p:nvSpPr>
              <p:spPr>
                <a:xfrm>
                  <a:off x="10605197" y="2344769"/>
                  <a:ext cx="408766" cy="693844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f>
                          <m:fPr>
                            <m:ctrlPr>
                              <a:rPr lang="en-US" sz="2400" i="1" smtClean="0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10</m:t>
                            </m:r>
                          </m:den>
                        </m:f>
                      </m:oMath>
                    </m:oMathPara>
                  </a14:m>
                  <a:endParaRPr lang="en-US" sz="2400" i="1" dirty="0"/>
                </a:p>
              </p:txBody>
            </p:sp>
          </mc:Choice>
          <mc:Fallback xmlns="">
            <p:sp>
              <p:nvSpPr>
                <p:cNvPr id="9" name="TextBox 8">
                  <a:extLst>
                    <a:ext uri="{FF2B5EF4-FFF2-40B4-BE49-F238E27FC236}">
                      <a16:creationId xmlns:a16="http://schemas.microsoft.com/office/drawing/2014/main" id="{86F44FB6-A869-62B2-26B1-425574BF26EC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0605197" y="2344769"/>
                  <a:ext cx="408766" cy="693844"/>
                </a:xfrm>
                <a:prstGeom prst="rect">
                  <a:avLst/>
                </a:prstGeom>
                <a:blipFill>
                  <a:blip r:embed="rId3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0" name="TextBox 9">
                  <a:extLst>
                    <a:ext uri="{FF2B5EF4-FFF2-40B4-BE49-F238E27FC236}">
                      <a16:creationId xmlns:a16="http://schemas.microsoft.com/office/drawing/2014/main" id="{DABEFD57-4F6D-5499-6174-C20B910ED0EA}"/>
                    </a:ext>
                  </a:extLst>
                </p:cNvPr>
                <p:cNvSpPr txBox="1"/>
                <p:nvPr/>
              </p:nvSpPr>
              <p:spPr>
                <a:xfrm>
                  <a:off x="9381566" y="3627666"/>
                  <a:ext cx="714876" cy="406265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Sup>
                          <m:sSubSupPr>
                            <m:ctrlP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</m:ctrlPr>
                          </m:sSubSupPr>
                          <m:e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10</m:t>
                            </m:r>
                          </m:e>
                          <m:sub/>
                          <m:sup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−2</m:t>
                            </m:r>
                          </m:sup>
                        </m:sSubSup>
                      </m:oMath>
                    </m:oMathPara>
                  </a14:m>
                  <a:endParaRPr lang="en-US" sz="2400" i="1" dirty="0"/>
                </a:p>
              </p:txBody>
            </p:sp>
          </mc:Choice>
          <mc:Fallback xmlns="">
            <p:sp>
              <p:nvSpPr>
                <p:cNvPr id="10" name="TextBox 9">
                  <a:extLst>
                    <a:ext uri="{FF2B5EF4-FFF2-40B4-BE49-F238E27FC236}">
                      <a16:creationId xmlns:a16="http://schemas.microsoft.com/office/drawing/2014/main" id="{DABEFD57-4F6D-5499-6174-C20B910ED0EA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9381566" y="3627666"/>
                  <a:ext cx="714876" cy="406265"/>
                </a:xfrm>
                <a:prstGeom prst="rect">
                  <a:avLst/>
                </a:prstGeom>
                <a:blipFill>
                  <a:blip r:embed="rId4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10A4DBCD-2302-5140-DCE5-B84E494BBC01}"/>
                </a:ext>
              </a:extLst>
            </p:cNvPr>
            <p:cNvSpPr txBox="1"/>
            <p:nvPr/>
          </p:nvSpPr>
          <p:spPr>
            <a:xfrm>
              <a:off x="10124152" y="3599956"/>
              <a:ext cx="57811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i="1" dirty="0"/>
                <a:t>=</a:t>
              </a: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2" name="TextBox 11">
                  <a:extLst>
                    <a:ext uri="{FF2B5EF4-FFF2-40B4-BE49-F238E27FC236}">
                      <a16:creationId xmlns:a16="http://schemas.microsoft.com/office/drawing/2014/main" id="{C653A7FE-0005-0823-6CED-A6859FE23EB7}"/>
                    </a:ext>
                  </a:extLst>
                </p:cNvPr>
                <p:cNvSpPr txBox="1"/>
                <p:nvPr/>
              </p:nvSpPr>
              <p:spPr>
                <a:xfrm>
                  <a:off x="10605197" y="3367777"/>
                  <a:ext cx="578685" cy="693844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f>
                          <m:fPr>
                            <m:ctrlPr>
                              <a:rPr lang="en-US" sz="2400" i="1" smtClean="0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100</m:t>
                            </m:r>
                          </m:den>
                        </m:f>
                      </m:oMath>
                    </m:oMathPara>
                  </a14:m>
                  <a:endParaRPr lang="en-US" sz="2400" i="1" dirty="0"/>
                </a:p>
              </p:txBody>
            </p:sp>
          </mc:Choice>
          <mc:Fallback xmlns="">
            <p:sp>
              <p:nvSpPr>
                <p:cNvPr id="12" name="TextBox 11">
                  <a:extLst>
                    <a:ext uri="{FF2B5EF4-FFF2-40B4-BE49-F238E27FC236}">
                      <a16:creationId xmlns:a16="http://schemas.microsoft.com/office/drawing/2014/main" id="{C653A7FE-0005-0823-6CED-A6859FE23EB7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0605197" y="3367777"/>
                  <a:ext cx="578685" cy="693844"/>
                </a:xfrm>
                <a:prstGeom prst="rect">
                  <a:avLst/>
                </a:prstGeom>
                <a:blipFill>
                  <a:blip r:embed="rId5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3" name="TextBox 12">
                  <a:extLst>
                    <a:ext uri="{FF2B5EF4-FFF2-40B4-BE49-F238E27FC236}">
                      <a16:creationId xmlns:a16="http://schemas.microsoft.com/office/drawing/2014/main" id="{7A5B5F64-5276-3B0A-0EE7-20EF5D21F0B9}"/>
                    </a:ext>
                  </a:extLst>
                </p:cNvPr>
                <p:cNvSpPr txBox="1"/>
                <p:nvPr/>
              </p:nvSpPr>
              <p:spPr>
                <a:xfrm>
                  <a:off x="9381566" y="4622944"/>
                  <a:ext cx="714876" cy="408894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Sup>
                          <m:sSubSupPr>
                            <m:ctrlP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</m:ctrlPr>
                          </m:sSubSupPr>
                          <m:e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10</m:t>
                            </m:r>
                          </m:e>
                          <m:sub/>
                          <m:sup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−3</m:t>
                            </m:r>
                          </m:sup>
                        </m:sSubSup>
                      </m:oMath>
                    </m:oMathPara>
                  </a14:m>
                  <a:endParaRPr lang="en-US" sz="2400" i="1" dirty="0"/>
                </a:p>
              </p:txBody>
            </p:sp>
          </mc:Choice>
          <mc:Fallback xmlns="">
            <p:sp>
              <p:nvSpPr>
                <p:cNvPr id="13" name="TextBox 12">
                  <a:extLst>
                    <a:ext uri="{FF2B5EF4-FFF2-40B4-BE49-F238E27FC236}">
                      <a16:creationId xmlns:a16="http://schemas.microsoft.com/office/drawing/2014/main" id="{7A5B5F64-5276-3B0A-0EE7-20EF5D21F0B9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9381566" y="4622944"/>
                  <a:ext cx="714876" cy="408894"/>
                </a:xfrm>
                <a:prstGeom prst="rect">
                  <a:avLst/>
                </a:prstGeom>
                <a:blipFill>
                  <a:blip r:embed="rId6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6B436B69-A844-D964-00BD-614B07B20B0C}"/>
                </a:ext>
              </a:extLst>
            </p:cNvPr>
            <p:cNvSpPr txBox="1"/>
            <p:nvPr/>
          </p:nvSpPr>
          <p:spPr>
            <a:xfrm>
              <a:off x="10124152" y="4595234"/>
              <a:ext cx="57811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i="1" dirty="0"/>
                <a:t>=</a:t>
              </a: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5" name="TextBox 14">
                  <a:extLst>
                    <a:ext uri="{FF2B5EF4-FFF2-40B4-BE49-F238E27FC236}">
                      <a16:creationId xmlns:a16="http://schemas.microsoft.com/office/drawing/2014/main" id="{0211288E-B133-E95F-EC0A-DD22BF2FAEC1}"/>
                    </a:ext>
                  </a:extLst>
                </p:cNvPr>
                <p:cNvSpPr txBox="1"/>
                <p:nvPr/>
              </p:nvSpPr>
              <p:spPr>
                <a:xfrm>
                  <a:off x="10605197" y="4363055"/>
                  <a:ext cx="748603" cy="693844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f>
                          <m:fPr>
                            <m:ctrlPr>
                              <a:rPr lang="en-US" sz="2400" i="1" smtClean="0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1000</m:t>
                            </m:r>
                          </m:den>
                        </m:f>
                      </m:oMath>
                    </m:oMathPara>
                  </a14:m>
                  <a:endParaRPr lang="en-US" sz="2400" i="1" dirty="0"/>
                </a:p>
              </p:txBody>
            </p:sp>
          </mc:Choice>
          <mc:Fallback xmlns="">
            <p:sp>
              <p:nvSpPr>
                <p:cNvPr id="15" name="TextBox 14">
                  <a:extLst>
                    <a:ext uri="{FF2B5EF4-FFF2-40B4-BE49-F238E27FC236}">
                      <a16:creationId xmlns:a16="http://schemas.microsoft.com/office/drawing/2014/main" id="{0211288E-B133-E95F-EC0A-DD22BF2FAEC1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0605197" y="4363055"/>
                  <a:ext cx="748603" cy="693844"/>
                </a:xfrm>
                <a:prstGeom prst="rect">
                  <a:avLst/>
                </a:prstGeom>
                <a:blipFill>
                  <a:blip r:embed="rId7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61371C74-9685-63E0-75F5-5FE5AB987F76}"/>
                </a:ext>
              </a:extLst>
            </p:cNvPr>
            <p:cNvSpPr txBox="1"/>
            <p:nvPr/>
          </p:nvSpPr>
          <p:spPr>
            <a:xfrm>
              <a:off x="9797799" y="1813849"/>
              <a:ext cx="161479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 i="1" dirty="0"/>
                <a:t>NOTE</a:t>
              </a:r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F56D0CF3-5C96-1A69-F28B-E5664E8E60D5}"/>
                </a:ext>
              </a:extLst>
            </p:cNvPr>
            <p:cNvSpPr/>
            <p:nvPr/>
          </p:nvSpPr>
          <p:spPr>
            <a:xfrm>
              <a:off x="8922327" y="1662545"/>
              <a:ext cx="3006437" cy="3810000"/>
            </a:xfrm>
            <a:prstGeom prst="rect">
              <a:avLst/>
            </a:prstGeom>
            <a:solidFill>
              <a:schemeClr val="accent4">
                <a:lumMod val="20000"/>
                <a:lumOff val="80000"/>
                <a:alpha val="30000"/>
              </a:schemeClr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23111392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C176FC-7F98-42B2-E27C-611B39209B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927" y="365125"/>
            <a:ext cx="10965873" cy="1325563"/>
          </a:xfrm>
        </p:spPr>
        <p:txBody>
          <a:bodyPr>
            <a:normAutofit/>
          </a:bodyPr>
          <a:lstStyle/>
          <a:p>
            <a:r>
              <a:t>What is the approximate velocity of a radio wave in free space?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0F9B5A-A353-DF51-C337-BD12B4E8D9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7927" y="2227406"/>
            <a:ext cx="10965873" cy="3799321"/>
          </a:xfrm>
        </p:spPr>
        <p:txBody>
          <a:bodyPr/>
          <a:lstStyle/>
          <a:p>
            <a:r>
              <a:t>150,000,000 meters per second</a:t>
            </a:r>
          </a:p>
          <a:p>
            <a:r>
              <a:t>300,000,000 meters per second</a:t>
            </a:r>
          </a:p>
          <a:p>
            <a:r>
              <a:t>300,000,000 miles per hour</a:t>
            </a:r>
          </a:p>
          <a:p>
            <a:r>
              <a:t>150,000,000 miles per hour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68BB73E-E005-9387-E864-50784335AE08}"/>
              </a:ext>
            </a:extLst>
          </p:cNvPr>
          <p:cNvSpPr txBox="1"/>
          <p:nvPr/>
        </p:nvSpPr>
        <p:spPr>
          <a:xfrm>
            <a:off x="387927" y="6317673"/>
            <a:ext cx="101969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t>T3B11 B 2-5</a:t>
            </a:r>
          </a:p>
        </p:txBody>
      </p:sp>
    </p:spTree>
    <p:extLst>
      <p:ext uri="{BB962C8B-B14F-4D97-AF65-F5344CB8AC3E}">
        <p14:creationId xmlns:p14="http://schemas.microsoft.com/office/powerpoint/2010/main" val="6127497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C176FC-7F98-42B2-E27C-611B39209B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927" y="365125"/>
            <a:ext cx="10965873" cy="1325563"/>
          </a:xfrm>
        </p:spPr>
        <p:txBody>
          <a:bodyPr>
            <a:normAutofit/>
          </a:bodyPr>
          <a:lstStyle/>
          <a:p>
            <a:r>
              <a:t>Which of these frequencies travels at the highest velocity in free space?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0F9B5A-A353-DF51-C337-BD12B4E8D9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7927" y="2227406"/>
            <a:ext cx="10965873" cy="3799321"/>
          </a:xfrm>
        </p:spPr>
        <p:txBody>
          <a:bodyPr/>
          <a:lstStyle/>
          <a:p>
            <a:r>
              <a:t>Microwaves</a:t>
            </a:r>
          </a:p>
          <a:p>
            <a:r>
              <a:t>UHF</a:t>
            </a:r>
          </a:p>
          <a:p>
            <a:r>
              <a:t>VHF</a:t>
            </a:r>
          </a:p>
          <a:p>
            <a:r>
              <a:t>All radio frequencies travel at the same velocity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68BB73E-E005-9387-E864-50784335AE08}"/>
              </a:ext>
            </a:extLst>
          </p:cNvPr>
          <p:cNvSpPr txBox="1"/>
          <p:nvPr/>
        </p:nvSpPr>
        <p:spPr>
          <a:xfrm>
            <a:off x="387927" y="6317673"/>
            <a:ext cx="101969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t>T3B12 D 2026-2030</a:t>
            </a:r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7C9E2C-DFA1-7F93-1185-D6F0341939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Radio Equipment Basics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53F96E12-B978-9666-4CAD-E15F57C4EDD6}"/>
              </a:ext>
            </a:extLst>
          </p:cNvPr>
          <p:cNvGrpSpPr/>
          <p:nvPr/>
        </p:nvGrpSpPr>
        <p:grpSpPr>
          <a:xfrm>
            <a:off x="3733800" y="1755904"/>
            <a:ext cx="7987966" cy="4968745"/>
            <a:chOff x="124690" y="1536962"/>
            <a:chExt cx="5939225" cy="3797038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4FB6D214-685F-F8A0-291B-DE235C57561C}"/>
                </a:ext>
              </a:extLst>
            </p:cNvPr>
            <p:cNvSpPr/>
            <p:nvPr/>
          </p:nvSpPr>
          <p:spPr>
            <a:xfrm>
              <a:off x="401782" y="3325091"/>
              <a:ext cx="1427018" cy="651163"/>
            </a:xfrm>
            <a:prstGeom prst="rect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dirty="0">
                  <a:solidFill>
                    <a:schemeClr val="tx1"/>
                  </a:solidFill>
                </a:rPr>
                <a:t>TRANSMITTER</a:t>
              </a:r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75625EF1-46C2-3A26-7F6A-E72C83FF4B45}"/>
                </a:ext>
              </a:extLst>
            </p:cNvPr>
            <p:cNvSpPr/>
            <p:nvPr/>
          </p:nvSpPr>
          <p:spPr>
            <a:xfrm>
              <a:off x="2355273" y="3325090"/>
              <a:ext cx="1427018" cy="651163"/>
            </a:xfrm>
            <a:prstGeom prst="rect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dirty="0">
                  <a:solidFill>
                    <a:schemeClr val="tx1"/>
                  </a:solidFill>
                </a:rPr>
                <a:t>TR SWITCH</a:t>
              </a:r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87436F0E-B489-2241-9281-63847E2B0DDC}"/>
                </a:ext>
              </a:extLst>
            </p:cNvPr>
            <p:cNvSpPr/>
            <p:nvPr/>
          </p:nvSpPr>
          <p:spPr>
            <a:xfrm>
              <a:off x="4241678" y="3325089"/>
              <a:ext cx="1427018" cy="651163"/>
            </a:xfrm>
            <a:prstGeom prst="rect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dirty="0">
                  <a:solidFill>
                    <a:schemeClr val="tx1"/>
                  </a:solidFill>
                </a:rPr>
                <a:t>RECEIVER</a:t>
              </a:r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E4F0F50C-5577-2302-D02B-2A94AF7EDF88}"/>
                </a:ext>
              </a:extLst>
            </p:cNvPr>
            <p:cNvSpPr/>
            <p:nvPr/>
          </p:nvSpPr>
          <p:spPr>
            <a:xfrm>
              <a:off x="540327" y="4461164"/>
              <a:ext cx="1149927" cy="762000"/>
            </a:xfrm>
            <a:prstGeom prst="rect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dirty="0">
                  <a:solidFill>
                    <a:schemeClr val="tx1"/>
                  </a:solidFill>
                </a:rPr>
                <a:t>POWER SUPPLY</a:t>
              </a:r>
            </a:p>
          </p:txBody>
        </p: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F3EA75ED-F363-8322-8EB8-BFF96B980125}"/>
                </a:ext>
              </a:extLst>
            </p:cNvPr>
            <p:cNvCxnSpPr>
              <a:stCxn id="8" idx="0"/>
              <a:endCxn id="5" idx="2"/>
            </p:cNvCxnSpPr>
            <p:nvPr/>
          </p:nvCxnSpPr>
          <p:spPr>
            <a:xfrm flipV="1">
              <a:off x="1115291" y="3976254"/>
              <a:ext cx="0" cy="48491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Connector: Elbow 9">
              <a:extLst>
                <a:ext uri="{FF2B5EF4-FFF2-40B4-BE49-F238E27FC236}">
                  <a16:creationId xmlns:a16="http://schemas.microsoft.com/office/drawing/2014/main" id="{150732D7-3A74-DD88-FC85-D2D6C0E68EDC}"/>
                </a:ext>
              </a:extLst>
            </p:cNvPr>
            <p:cNvCxnSpPr>
              <a:stCxn id="8" idx="3"/>
              <a:endCxn id="7" idx="2"/>
            </p:cNvCxnSpPr>
            <p:nvPr/>
          </p:nvCxnSpPr>
          <p:spPr>
            <a:xfrm flipV="1">
              <a:off x="1690254" y="3976252"/>
              <a:ext cx="3264933" cy="865912"/>
            </a:xfrm>
            <a:prstGeom prst="bentConnector2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Connector: Elbow 10">
              <a:extLst>
                <a:ext uri="{FF2B5EF4-FFF2-40B4-BE49-F238E27FC236}">
                  <a16:creationId xmlns:a16="http://schemas.microsoft.com/office/drawing/2014/main" id="{35DD8025-E582-5C8F-DD11-1CECE7D2EC96}"/>
                </a:ext>
              </a:extLst>
            </p:cNvPr>
            <p:cNvCxnSpPr>
              <a:stCxn id="5" idx="3"/>
              <a:endCxn id="6" idx="1"/>
            </p:cNvCxnSpPr>
            <p:nvPr/>
          </p:nvCxnSpPr>
          <p:spPr>
            <a:xfrm flipV="1">
              <a:off x="1828800" y="3650672"/>
              <a:ext cx="526473" cy="1"/>
            </a:xfrm>
            <a:prstGeom prst="bentConnector3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Connector: Elbow 11">
              <a:extLst>
                <a:ext uri="{FF2B5EF4-FFF2-40B4-BE49-F238E27FC236}">
                  <a16:creationId xmlns:a16="http://schemas.microsoft.com/office/drawing/2014/main" id="{295314FA-F41C-E0EA-D0D7-372EEF41BC99}"/>
                </a:ext>
              </a:extLst>
            </p:cNvPr>
            <p:cNvCxnSpPr>
              <a:stCxn id="6" idx="3"/>
              <a:endCxn id="7" idx="1"/>
            </p:cNvCxnSpPr>
            <p:nvPr/>
          </p:nvCxnSpPr>
          <p:spPr>
            <a:xfrm flipV="1">
              <a:off x="3782291" y="3650671"/>
              <a:ext cx="459387" cy="1"/>
            </a:xfrm>
            <a:prstGeom prst="bentConnector3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5FB9D120-BD45-F0D6-37E4-014851A8E873}"/>
                </a:ext>
              </a:extLst>
            </p:cNvPr>
            <p:cNvCxnSpPr>
              <a:stCxn id="6" idx="0"/>
            </p:cNvCxnSpPr>
            <p:nvPr/>
          </p:nvCxnSpPr>
          <p:spPr>
            <a:xfrm flipV="1">
              <a:off x="3068782" y="2313709"/>
              <a:ext cx="0" cy="1011381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9AE812ED-7C2A-BD40-D940-518D66157251}"/>
                </a:ext>
              </a:extLst>
            </p:cNvPr>
            <p:cNvCxnSpPr/>
            <p:nvPr/>
          </p:nvCxnSpPr>
          <p:spPr>
            <a:xfrm flipV="1">
              <a:off x="3068782" y="1856509"/>
              <a:ext cx="0" cy="45720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Isosceles Triangle 14">
              <a:extLst>
                <a:ext uri="{FF2B5EF4-FFF2-40B4-BE49-F238E27FC236}">
                  <a16:creationId xmlns:a16="http://schemas.microsoft.com/office/drawing/2014/main" id="{77BEA703-E046-5B2E-99EF-B86D2DB2A98F}"/>
                </a:ext>
              </a:extLst>
            </p:cNvPr>
            <p:cNvSpPr/>
            <p:nvPr/>
          </p:nvSpPr>
          <p:spPr>
            <a:xfrm rot="10800000">
              <a:off x="2839526" y="1842660"/>
              <a:ext cx="443346" cy="270164"/>
            </a:xfrm>
            <a:prstGeom prst="triangl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53AE5A2D-C938-9628-AA70-46C9403B9199}"/>
                </a:ext>
              </a:extLst>
            </p:cNvPr>
            <p:cNvSpPr/>
            <p:nvPr/>
          </p:nvSpPr>
          <p:spPr>
            <a:xfrm>
              <a:off x="2715491" y="1717964"/>
              <a:ext cx="775854" cy="13716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28E601F5-5BF6-6869-66D9-18E5B399DA4F}"/>
                </a:ext>
              </a:extLst>
            </p:cNvPr>
            <p:cNvSpPr/>
            <p:nvPr/>
          </p:nvSpPr>
          <p:spPr>
            <a:xfrm>
              <a:off x="249382" y="3158836"/>
              <a:ext cx="5597235" cy="1011381"/>
            </a:xfrm>
            <a:prstGeom prst="rect">
              <a:avLst/>
            </a:prstGeom>
            <a:noFill/>
            <a:ln w="9525">
              <a:prstDash val="lg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F8D6533E-9A1F-A552-CBB5-55B369A20FEC}"/>
                </a:ext>
              </a:extLst>
            </p:cNvPr>
            <p:cNvSpPr txBox="1"/>
            <p:nvPr/>
          </p:nvSpPr>
          <p:spPr>
            <a:xfrm>
              <a:off x="4610764" y="2544945"/>
              <a:ext cx="128871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/>
                <a:t>Transceiver</a:t>
              </a:r>
            </a:p>
          </p:txBody>
        </p:sp>
        <p:cxnSp>
          <p:nvCxnSpPr>
            <p:cNvPr id="19" name="Straight Arrow Connector 18">
              <a:extLst>
                <a:ext uri="{FF2B5EF4-FFF2-40B4-BE49-F238E27FC236}">
                  <a16:creationId xmlns:a16="http://schemas.microsoft.com/office/drawing/2014/main" id="{8074AE99-7D97-B2B0-E846-2574F586B2A7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955187" y="2803081"/>
              <a:ext cx="139327" cy="355755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50431DFF-85AF-9AC6-0E09-E7E210BD11F8}"/>
                </a:ext>
              </a:extLst>
            </p:cNvPr>
            <p:cNvSpPr txBox="1"/>
            <p:nvPr/>
          </p:nvSpPr>
          <p:spPr>
            <a:xfrm>
              <a:off x="2678508" y="1536962"/>
              <a:ext cx="128871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/>
                <a:t>Antenna</a:t>
              </a:r>
            </a:p>
          </p:txBody>
        </p:sp>
        <p:cxnSp>
          <p:nvCxnSpPr>
            <p:cNvPr id="21" name="Straight Arrow Connector 20">
              <a:extLst>
                <a:ext uri="{FF2B5EF4-FFF2-40B4-BE49-F238E27FC236}">
                  <a16:creationId xmlns:a16="http://schemas.microsoft.com/office/drawing/2014/main" id="{57061041-26E0-2833-34E2-07D169530025}"/>
                </a:ext>
              </a:extLst>
            </p:cNvPr>
            <p:cNvCxnSpPr/>
            <p:nvPr/>
          </p:nvCxnSpPr>
          <p:spPr>
            <a:xfrm>
              <a:off x="2355273" y="2313709"/>
              <a:ext cx="692726" cy="385124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92FC8458-6A27-683F-9C7D-EA36701BF37C}"/>
                </a:ext>
              </a:extLst>
            </p:cNvPr>
            <p:cNvSpPr txBox="1"/>
            <p:nvPr/>
          </p:nvSpPr>
          <p:spPr>
            <a:xfrm>
              <a:off x="1570181" y="2070352"/>
              <a:ext cx="128871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/>
                <a:t>Feed line</a:t>
              </a:r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55FA40E6-6171-AD7B-69E6-1CCCF23C3EDA}"/>
                </a:ext>
              </a:extLst>
            </p:cNvPr>
            <p:cNvSpPr/>
            <p:nvPr/>
          </p:nvSpPr>
          <p:spPr>
            <a:xfrm>
              <a:off x="124690" y="1536962"/>
              <a:ext cx="5939225" cy="3797038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24" name="Title 3">
            <a:extLst>
              <a:ext uri="{FF2B5EF4-FFF2-40B4-BE49-F238E27FC236}">
                <a16:creationId xmlns:a16="http://schemas.microsoft.com/office/drawing/2014/main" id="{CFDD06D2-E370-DA3D-A35D-47577D0548B5}"/>
              </a:ext>
            </a:extLst>
          </p:cNvPr>
          <p:cNvSpPr txBox="1">
            <a:spLocks/>
          </p:cNvSpPr>
          <p:nvPr/>
        </p:nvSpPr>
        <p:spPr>
          <a:xfrm>
            <a:off x="138776" y="1957280"/>
            <a:ext cx="3409996" cy="22436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rgbClr val="14183F"/>
                </a:solidFill>
                <a:latin typeface="+mn-lt"/>
                <a:ea typeface="+mj-ea"/>
                <a:cs typeface="+mj-cs"/>
              </a:defRPr>
            </a:lvl1pPr>
          </a:lstStyle>
          <a:p>
            <a:pPr algn="ctr"/>
            <a:r>
              <a:rPr lang="en-US" sz="3600" dirty="0"/>
              <a:t>The Basic Radio Station</a:t>
            </a:r>
          </a:p>
          <a:p>
            <a:pPr algn="ctr"/>
            <a:r>
              <a:rPr lang="en-US" sz="3600" dirty="0"/>
              <a:t>(also called a </a:t>
            </a:r>
            <a:r>
              <a:rPr lang="en-US" sz="3600" i="1" dirty="0">
                <a:solidFill>
                  <a:srgbClr val="DA3427"/>
                </a:solidFill>
              </a:rPr>
              <a:t>Transceiver</a:t>
            </a:r>
            <a:r>
              <a:rPr lang="en-US" sz="3600" dirty="0"/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1781123906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2C455A-1348-84FB-04CA-165DB66701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/>
              <a:t>An Amateur Radio Station Consists of 3 Basic Elements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B64DC9F-CB6B-3315-0F40-5D7E2A4965D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Clr>
                <a:schemeClr val="tx1"/>
              </a:buClr>
            </a:pPr>
            <a:r>
              <a:rPr lang="en-US" i="1" dirty="0">
                <a:solidFill>
                  <a:srgbClr val="0000FF"/>
                </a:solidFill>
              </a:rPr>
              <a:t>Transmitter</a:t>
            </a:r>
            <a:r>
              <a:rPr lang="en-US" dirty="0"/>
              <a:t> (XMTR)</a:t>
            </a:r>
          </a:p>
          <a:p>
            <a:pPr lvl="1"/>
            <a:r>
              <a:rPr lang="en-US" dirty="0"/>
              <a:t>Generates a signal carrying speech, Morse Code, or data</a:t>
            </a:r>
          </a:p>
          <a:p>
            <a:pPr>
              <a:buClr>
                <a:schemeClr val="tx1"/>
              </a:buClr>
            </a:pPr>
            <a:r>
              <a:rPr lang="en-US" i="1" dirty="0">
                <a:solidFill>
                  <a:srgbClr val="0000FF"/>
                </a:solidFill>
              </a:rPr>
              <a:t>Receiver</a:t>
            </a:r>
            <a:r>
              <a:rPr lang="en-US" dirty="0"/>
              <a:t> (RCVR)</a:t>
            </a:r>
          </a:p>
          <a:p>
            <a:pPr lvl="1"/>
            <a:r>
              <a:rPr lang="en-US" dirty="0"/>
              <a:t>Recovers the signal from someone else’s transmitter</a:t>
            </a:r>
          </a:p>
          <a:p>
            <a:r>
              <a:rPr lang="en-US" i="1" dirty="0"/>
              <a:t>Antenna</a:t>
            </a:r>
          </a:p>
          <a:p>
            <a:pPr lvl="1"/>
            <a:r>
              <a:rPr lang="en-US" dirty="0"/>
              <a:t>Turns signals from transmitter into energy (radio waves)</a:t>
            </a:r>
          </a:p>
          <a:p>
            <a:pPr lvl="1"/>
            <a:r>
              <a:rPr lang="en-US" dirty="0"/>
              <a:t>Captures signals (radio waves) and turns them into signals for the receiver</a:t>
            </a:r>
          </a:p>
          <a:p>
            <a:pPr lvl="1"/>
            <a:r>
              <a:rPr lang="en-US" dirty="0"/>
              <a:t>A feed line (or transmission line) connects the antenna to the transmitter or receiver</a:t>
            </a:r>
          </a:p>
          <a:p>
            <a:r>
              <a:rPr lang="en-US" dirty="0"/>
              <a:t>Most systems combine </a:t>
            </a:r>
            <a:r>
              <a:rPr lang="en-US" i="1" dirty="0">
                <a:solidFill>
                  <a:srgbClr val="DA3427"/>
                </a:solidFill>
              </a:rPr>
              <a:t>transmitter</a:t>
            </a:r>
            <a:r>
              <a:rPr lang="en-US" dirty="0"/>
              <a:t> &amp; </a:t>
            </a:r>
            <a:r>
              <a:rPr lang="en-US" i="1" dirty="0">
                <a:solidFill>
                  <a:srgbClr val="DA3427"/>
                </a:solidFill>
              </a:rPr>
              <a:t>receiver</a:t>
            </a:r>
            <a:r>
              <a:rPr lang="en-US" dirty="0"/>
              <a:t> into a </a:t>
            </a:r>
            <a:r>
              <a:rPr lang="en-US" i="1" dirty="0">
                <a:solidFill>
                  <a:srgbClr val="0000FF"/>
                </a:solidFill>
              </a:rPr>
              <a:t>Transceiver </a:t>
            </a:r>
            <a:r>
              <a:rPr lang="en-US" dirty="0"/>
              <a:t>(abbreviated XCVR)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0311157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F12D13-C8CB-EC06-5931-0B40155B7D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9655" y="2664980"/>
            <a:ext cx="10515600" cy="1325563"/>
          </a:xfrm>
        </p:spPr>
        <p:txBody>
          <a:bodyPr/>
          <a:lstStyle/>
          <a:p>
            <a:pPr algn="ctr"/>
            <a:r>
              <a:rPr lang="en-US" b="1" dirty="0">
                <a:solidFill>
                  <a:srgbClr val="DA3427"/>
                </a:solidFill>
              </a:rPr>
              <a:t>PRACTICE QUESTIONS</a:t>
            </a:r>
          </a:p>
        </p:txBody>
      </p:sp>
    </p:spTree>
    <p:extLst>
      <p:ext uri="{BB962C8B-B14F-4D97-AF65-F5344CB8AC3E}">
        <p14:creationId xmlns:p14="http://schemas.microsoft.com/office/powerpoint/2010/main" val="3349099883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C176FC-7F98-42B2-E27C-611B39209B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927" y="365125"/>
            <a:ext cx="10965873" cy="1325563"/>
          </a:xfrm>
        </p:spPr>
        <p:txBody>
          <a:bodyPr>
            <a:normAutofit/>
          </a:bodyPr>
          <a:lstStyle/>
          <a:p>
            <a:r>
              <a:t>What is a transceiver?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0F9B5A-A353-DF51-C337-BD12B4E8D9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7927" y="2227406"/>
            <a:ext cx="10965873" cy="3799321"/>
          </a:xfrm>
        </p:spPr>
        <p:txBody>
          <a:bodyPr/>
          <a:lstStyle/>
          <a:p>
            <a:r>
              <a:t>A device that combines a receiver and transmitter</a:t>
            </a:r>
          </a:p>
          <a:p>
            <a:r>
              <a:t>A device for matching feed line impedance to 50 ohms</a:t>
            </a:r>
          </a:p>
          <a:p>
            <a:r>
              <a:t>A device for automatically sending and decoding Morse code</a:t>
            </a:r>
          </a:p>
          <a:p>
            <a:r>
              <a:t>A device for converting receiver and transmitter frequencies to another band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68BB73E-E005-9387-E864-50784335AE08}"/>
              </a:ext>
            </a:extLst>
          </p:cNvPr>
          <p:cNvSpPr txBox="1"/>
          <p:nvPr/>
        </p:nvSpPr>
        <p:spPr>
          <a:xfrm>
            <a:off x="387927" y="6317673"/>
            <a:ext cx="101969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t>T7A02 A 2-7</a:t>
            </a:r>
          </a:p>
        </p:txBody>
      </p:sp>
    </p:spTree>
    <p:extLst>
      <p:ext uri="{BB962C8B-B14F-4D97-AF65-F5344CB8AC3E}">
        <p14:creationId xmlns:p14="http://schemas.microsoft.com/office/powerpoint/2010/main" val="1922867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6F1387-1A0F-F861-675B-2BF7CB1145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Radio Equipment Basics (cont.)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B0F4EC30-F8D1-7FF2-772C-4CF1561DC0E0}"/>
              </a:ext>
            </a:extLst>
          </p:cNvPr>
          <p:cNvSpPr txBox="1">
            <a:spLocks/>
          </p:cNvSpPr>
          <p:nvPr/>
        </p:nvSpPr>
        <p:spPr>
          <a:xfrm>
            <a:off x="704850" y="2187651"/>
            <a:ext cx="2514600" cy="118820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rgbClr val="14183F"/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en-US" sz="4000" dirty="0"/>
              <a:t>Repeaters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241EDE1-BDD6-D98F-1F27-16E69330693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28587" y="1256501"/>
            <a:ext cx="8272246" cy="52363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1540742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6D2322-CAF5-0C22-DC78-2FFA7A084E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Repeaters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FC75818-77FB-6A14-740D-1E13F7DE8EE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Consists of a receiver and transmitter that re-transmit info from a received signal simultaneously on another frequency or channel</a:t>
            </a:r>
          </a:p>
          <a:p>
            <a:pPr lvl="1"/>
            <a:r>
              <a:rPr lang="en-US" dirty="0"/>
              <a:t>Called </a:t>
            </a:r>
            <a:r>
              <a:rPr lang="en-US" b="1" i="1" dirty="0">
                <a:solidFill>
                  <a:srgbClr val="DA3427"/>
                </a:solidFill>
              </a:rPr>
              <a:t>duplex communication</a:t>
            </a:r>
          </a:p>
          <a:p>
            <a:r>
              <a:rPr lang="en-US" dirty="0"/>
              <a:t>Usually located on high buildings, towers, hills, etc. for max. range</a:t>
            </a:r>
          </a:p>
          <a:p>
            <a:r>
              <a:rPr lang="en-US" dirty="0"/>
              <a:t>Provide local &amp; regional communications between low-power stations</a:t>
            </a:r>
          </a:p>
          <a:p>
            <a:r>
              <a:rPr lang="en-US" dirty="0"/>
              <a:t>Often used for local emergency “traffic”</a:t>
            </a:r>
          </a:p>
          <a:p>
            <a:r>
              <a:rPr lang="en-US" dirty="0"/>
              <a:t>Can be used for voice, data, or video signals (voice is the most common)</a:t>
            </a:r>
          </a:p>
          <a:p>
            <a:r>
              <a:rPr lang="en-US" dirty="0"/>
              <a:t>The duplexer allows the repeater’s transmitter and receiver to share a common antenna at the same time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984948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F12D13-C8CB-EC06-5931-0B40155B7D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9655" y="2664980"/>
            <a:ext cx="10515600" cy="1325563"/>
          </a:xfrm>
        </p:spPr>
        <p:txBody>
          <a:bodyPr/>
          <a:lstStyle/>
          <a:p>
            <a:pPr algn="ctr"/>
            <a:r>
              <a:rPr lang="en-US" b="1" dirty="0">
                <a:solidFill>
                  <a:srgbClr val="DA3427"/>
                </a:solidFill>
              </a:rPr>
              <a:t>PRACTICE QUESTIONS</a:t>
            </a:r>
          </a:p>
        </p:txBody>
      </p:sp>
    </p:spTree>
    <p:extLst>
      <p:ext uri="{BB962C8B-B14F-4D97-AF65-F5344CB8AC3E}">
        <p14:creationId xmlns:p14="http://schemas.microsoft.com/office/powerpoint/2010/main" val="194311025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C176FC-7F98-42B2-E27C-611B39209B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927" y="78662"/>
            <a:ext cx="10965873" cy="2148745"/>
          </a:xfrm>
        </p:spPr>
        <p:txBody>
          <a:bodyPr>
            <a:normAutofit/>
          </a:bodyPr>
          <a:lstStyle/>
          <a:p>
            <a:r>
              <a:t>What type of amateur station simultaneously retransmits the signal of another amateur station on a different channel or channels?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0F9B5A-A353-DF51-C337-BD12B4E8D9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7927" y="2227406"/>
            <a:ext cx="10965873" cy="3799321"/>
          </a:xfrm>
        </p:spPr>
        <p:txBody>
          <a:bodyPr/>
          <a:lstStyle/>
          <a:p>
            <a:r>
              <a:t>Beacon station</a:t>
            </a:r>
          </a:p>
          <a:p>
            <a:r>
              <a:t>Remote control station</a:t>
            </a:r>
          </a:p>
          <a:p>
            <a:r>
              <a:t>Repeater station</a:t>
            </a:r>
          </a:p>
          <a:p>
            <a:r>
              <a:t>Message forwarding station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68BB73E-E005-9387-E864-50784335AE08}"/>
              </a:ext>
            </a:extLst>
          </p:cNvPr>
          <p:cNvSpPr txBox="1"/>
          <p:nvPr/>
        </p:nvSpPr>
        <p:spPr>
          <a:xfrm>
            <a:off x="387927" y="6317673"/>
            <a:ext cx="101969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t>T1F09 C 97.3(a)(40) 2-8</a:t>
            </a:r>
          </a:p>
        </p:txBody>
      </p:sp>
    </p:spTree>
    <p:extLst>
      <p:ext uri="{BB962C8B-B14F-4D97-AF65-F5344CB8AC3E}">
        <p14:creationId xmlns:p14="http://schemas.microsoft.com/office/powerpoint/2010/main" val="30375373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F12D13-C8CB-EC06-5931-0B40155B7D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9655" y="2664980"/>
            <a:ext cx="10515600" cy="1325563"/>
          </a:xfrm>
        </p:spPr>
        <p:txBody>
          <a:bodyPr/>
          <a:lstStyle/>
          <a:p>
            <a:pPr algn="ctr"/>
            <a:r>
              <a:rPr lang="en-US" b="1" dirty="0">
                <a:solidFill>
                  <a:srgbClr val="DA3427"/>
                </a:solidFill>
              </a:rPr>
              <a:t>PRACTICE QUESTIONS</a:t>
            </a:r>
          </a:p>
        </p:txBody>
      </p:sp>
    </p:spTree>
    <p:extLst>
      <p:ext uri="{BB962C8B-B14F-4D97-AF65-F5344CB8AC3E}">
        <p14:creationId xmlns:p14="http://schemas.microsoft.com/office/powerpoint/2010/main" val="1960972367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84305-63D3-9AD2-ABB4-144E30A3DA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7032" y="1223450"/>
            <a:ext cx="10515600" cy="1325563"/>
          </a:xfrm>
        </p:spPr>
        <p:txBody>
          <a:bodyPr/>
          <a:lstStyle/>
          <a:p>
            <a:pPr algn="ctr"/>
            <a:r>
              <a:rPr lang="en-US" dirty="0">
                <a:solidFill>
                  <a:srgbClr val="DA3427"/>
                </a:solidFill>
              </a:rPr>
              <a:t>END OF MODULE 2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B16509D-3563-9675-A4FD-47C0B9202C9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6920" y="3803904"/>
            <a:ext cx="5773576" cy="18306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941170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C176FC-7F98-42B2-E27C-611B39209B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927" y="365125"/>
            <a:ext cx="10965873" cy="1325563"/>
          </a:xfrm>
        </p:spPr>
        <p:txBody>
          <a:bodyPr>
            <a:normAutofit/>
          </a:bodyPr>
          <a:lstStyle/>
          <a:p>
            <a:r>
              <a:t>How many milliamperes is 1.5 amperes?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0F9B5A-A353-DF51-C337-BD12B4E8D9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7927" y="2227406"/>
            <a:ext cx="10965873" cy="3799321"/>
          </a:xfrm>
        </p:spPr>
        <p:txBody>
          <a:bodyPr/>
          <a:lstStyle/>
          <a:p>
            <a:r>
              <a:t>0.0000015 milliamperes</a:t>
            </a:r>
          </a:p>
          <a:p>
            <a:r>
              <a:t>0.0015 milliamperes</a:t>
            </a:r>
          </a:p>
          <a:p>
            <a:r>
              <a:t>1500 milliamperes</a:t>
            </a:r>
          </a:p>
          <a:p>
            <a:r>
              <a:t>1,500,000 milliamperes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68BB73E-E005-9387-E864-50784335AE08}"/>
              </a:ext>
            </a:extLst>
          </p:cNvPr>
          <p:cNvSpPr txBox="1"/>
          <p:nvPr/>
        </p:nvSpPr>
        <p:spPr>
          <a:xfrm>
            <a:off x="387927" y="6317673"/>
            <a:ext cx="101969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t>T5B01 C</a:t>
            </a:r>
          </a:p>
        </p:txBody>
      </p:sp>
    </p:spTree>
    <p:extLst>
      <p:ext uri="{BB962C8B-B14F-4D97-AF65-F5344CB8AC3E}">
        <p14:creationId xmlns:p14="http://schemas.microsoft.com/office/powerpoint/2010/main" val="20412485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C176FC-7F98-42B2-E27C-611B39209B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927" y="365125"/>
            <a:ext cx="10965873" cy="1325563"/>
          </a:xfrm>
        </p:spPr>
        <p:txBody>
          <a:bodyPr>
            <a:normAutofit/>
          </a:bodyPr>
          <a:lstStyle/>
          <a:p>
            <a:r>
              <a:t>Which is equal to 1,500,000 hertz?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0F9B5A-A353-DF51-C337-BD12B4E8D9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7927" y="2227406"/>
            <a:ext cx="10965873" cy="3799321"/>
          </a:xfrm>
        </p:spPr>
        <p:txBody>
          <a:bodyPr/>
          <a:lstStyle/>
          <a:p>
            <a:r>
              <a:t>1500 kHz</a:t>
            </a:r>
          </a:p>
          <a:p>
            <a:r>
              <a:t>1500 MHz</a:t>
            </a:r>
          </a:p>
          <a:p>
            <a:r>
              <a:t>15 GHz</a:t>
            </a:r>
          </a:p>
          <a:p>
            <a:r>
              <a:t>150 kHz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68BB73E-E005-9387-E864-50784335AE08}"/>
              </a:ext>
            </a:extLst>
          </p:cNvPr>
          <p:cNvSpPr txBox="1"/>
          <p:nvPr/>
        </p:nvSpPr>
        <p:spPr>
          <a:xfrm>
            <a:off x="387927" y="6317673"/>
            <a:ext cx="52231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t>T5B02 A 2-2</a:t>
            </a:r>
          </a:p>
        </p:txBody>
      </p:sp>
    </p:spTree>
    <p:extLst>
      <p:ext uri="{BB962C8B-B14F-4D97-AF65-F5344CB8AC3E}">
        <p14:creationId xmlns:p14="http://schemas.microsoft.com/office/powerpoint/2010/main" val="13145039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C176FC-7F98-42B2-E27C-611B39209B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927" y="365125"/>
            <a:ext cx="10965873" cy="1325563"/>
          </a:xfrm>
        </p:spPr>
        <p:txBody>
          <a:bodyPr>
            <a:normAutofit/>
          </a:bodyPr>
          <a:lstStyle/>
          <a:p>
            <a:r>
              <a:t>Which is equal to one kilovolt?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0F9B5A-A353-DF51-C337-BD12B4E8D9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7927" y="2227406"/>
            <a:ext cx="10965873" cy="3799321"/>
          </a:xfrm>
        </p:spPr>
        <p:txBody>
          <a:bodyPr/>
          <a:lstStyle/>
          <a:p>
            <a:r>
              <a:t>One one-thousandth of a volt</a:t>
            </a:r>
          </a:p>
          <a:p>
            <a:r>
              <a:t>One hundred volts</a:t>
            </a:r>
          </a:p>
          <a:p>
            <a:r>
              <a:t>One thousand volts</a:t>
            </a:r>
          </a:p>
          <a:p>
            <a:r>
              <a:t>One million volts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68BB73E-E005-9387-E864-50784335AE08}"/>
              </a:ext>
            </a:extLst>
          </p:cNvPr>
          <p:cNvSpPr txBox="1"/>
          <p:nvPr/>
        </p:nvSpPr>
        <p:spPr>
          <a:xfrm>
            <a:off x="387927" y="6317673"/>
            <a:ext cx="52231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t>T5B03 C 2-2</a:t>
            </a:r>
          </a:p>
        </p:txBody>
      </p:sp>
    </p:spTree>
    <p:extLst>
      <p:ext uri="{BB962C8B-B14F-4D97-AF65-F5344CB8AC3E}">
        <p14:creationId xmlns:p14="http://schemas.microsoft.com/office/powerpoint/2010/main" val="24337895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C176FC-7F98-42B2-E27C-611B39209B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927" y="365125"/>
            <a:ext cx="10965873" cy="1325563"/>
          </a:xfrm>
        </p:spPr>
        <p:txBody>
          <a:bodyPr>
            <a:normAutofit/>
          </a:bodyPr>
          <a:lstStyle/>
          <a:p>
            <a:r>
              <a:t>Which is equal to one microvolt?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0F9B5A-A353-DF51-C337-BD12B4E8D9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7927" y="2227406"/>
            <a:ext cx="10965873" cy="3799321"/>
          </a:xfrm>
        </p:spPr>
        <p:txBody>
          <a:bodyPr/>
          <a:lstStyle/>
          <a:p>
            <a:r>
              <a:t>One one-millionth of a volt</a:t>
            </a:r>
          </a:p>
          <a:p>
            <a:r>
              <a:t>One million volts</a:t>
            </a:r>
          </a:p>
          <a:p>
            <a:r>
              <a:t>One thousand kilovolts</a:t>
            </a:r>
          </a:p>
          <a:p>
            <a:r>
              <a:t>One one-thousandth of a volt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68BB73E-E005-9387-E864-50784335AE08}"/>
              </a:ext>
            </a:extLst>
          </p:cNvPr>
          <p:cNvSpPr txBox="1"/>
          <p:nvPr/>
        </p:nvSpPr>
        <p:spPr>
          <a:xfrm>
            <a:off x="387927" y="6317673"/>
            <a:ext cx="52231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t>T5B04 A 2-2</a:t>
            </a:r>
          </a:p>
        </p:txBody>
      </p:sp>
    </p:spTree>
    <p:extLst>
      <p:ext uri="{BB962C8B-B14F-4D97-AF65-F5344CB8AC3E}">
        <p14:creationId xmlns:p14="http://schemas.microsoft.com/office/powerpoint/2010/main" val="26083576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577</TotalTime>
  <Words>1852</Words>
  <Application>Microsoft Office PowerPoint</Application>
  <PresentationFormat>Widescreen</PresentationFormat>
  <Paragraphs>336</Paragraphs>
  <Slides>50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50</vt:i4>
      </vt:variant>
    </vt:vector>
  </HeadingPairs>
  <TitlesOfParts>
    <vt:vector size="56" baseType="lpstr">
      <vt:lpstr>Arial</vt:lpstr>
      <vt:lpstr>Calibri</vt:lpstr>
      <vt:lpstr>Calibri Light</vt:lpstr>
      <vt:lpstr>Cambria Math</vt:lpstr>
      <vt:lpstr>Franklin Gothic Heavy</vt:lpstr>
      <vt:lpstr>Office Theme</vt:lpstr>
      <vt:lpstr>PowerPoint Presentation</vt:lpstr>
      <vt:lpstr>Amateur Radio Technician Exam Prep Course</vt:lpstr>
      <vt:lpstr>Metric Prefixes – The Language of Radio   (see Table 2.1)</vt:lpstr>
      <vt:lpstr>Table 2.1: International System of Units (SI) — Metric Units</vt:lpstr>
      <vt:lpstr>PRACTICE QUESTIONS</vt:lpstr>
      <vt:lpstr>How many milliamperes is 1.5 amperes?</vt:lpstr>
      <vt:lpstr>Which is equal to 1,500,000 hertz?</vt:lpstr>
      <vt:lpstr>Which is equal to one kilovolt?</vt:lpstr>
      <vt:lpstr>Which is equal to one microvolt?</vt:lpstr>
      <vt:lpstr>Which is equal to 500 milliwatts?</vt:lpstr>
      <vt:lpstr>Which is equal to 3000 milliamperes?</vt:lpstr>
      <vt:lpstr>Which is equal to 3.525 MHz?</vt:lpstr>
      <vt:lpstr>Which is equal to 1,000,000 picofarads?</vt:lpstr>
      <vt:lpstr>Which is equal to 28400 kHz?</vt:lpstr>
      <vt:lpstr>Which is equal to 2425 MHz?</vt:lpstr>
      <vt:lpstr>Frequency (See Fig 2.1)</vt:lpstr>
      <vt:lpstr>Figure 2.1: The frequency of a signal and its period are reciprocals. Higher frequency means shorter period and vice-versa.</vt:lpstr>
      <vt:lpstr>Figure 2.2: PHASE is used as a measure of time within the signal. Each cycle of a sine wave is divided into 360° of phase (A). Parts (B) and (C) show two special cases. In (B) the two signals are 90° out of phase, and in (C) they are 180° out of phase.</vt:lpstr>
      <vt:lpstr>PRACTICE QUESTIONS</vt:lpstr>
      <vt:lpstr>What is the unit of frequency?</vt:lpstr>
      <vt:lpstr>What is the abbreviation for megahertz?</vt:lpstr>
      <vt:lpstr>The Radio Spectrum</vt:lpstr>
      <vt:lpstr>Electromagnetic Waves</vt:lpstr>
      <vt:lpstr>Electromagnetic Waves (cont.)</vt:lpstr>
      <vt:lpstr>The Radio Spectrum (cont.)</vt:lpstr>
      <vt:lpstr>Table 2.2: RF Spectrum Ranges</vt:lpstr>
      <vt:lpstr>Figure 2.4</vt:lpstr>
      <vt:lpstr>PRACTICE QUESTIONS</vt:lpstr>
      <vt:lpstr>What frequency range is referred to as VHF?</vt:lpstr>
      <vt:lpstr>What frequency range is referred to as UHF?</vt:lpstr>
      <vt:lpstr>What frequency range is referred to as HF?</vt:lpstr>
      <vt:lpstr>What is the abbreviation for kilohertz?</vt:lpstr>
      <vt:lpstr>Wavelength</vt:lpstr>
      <vt:lpstr>Wavelength (cont.)</vt:lpstr>
      <vt:lpstr>PRACTICE QUESTIONS</vt:lpstr>
      <vt:lpstr>What is the velocity of a radio wave traveling through free space?</vt:lpstr>
      <vt:lpstr>What is the relationship between wavelength and frequency?</vt:lpstr>
      <vt:lpstr>What is the formula for converting frequency to approximate wavelength in meters?</vt:lpstr>
      <vt:lpstr>In addition to frequency, which of the following is used to identify amateur radio bands?</vt:lpstr>
      <vt:lpstr>What is the approximate velocity of a radio wave in free space?</vt:lpstr>
      <vt:lpstr>Which of these frequencies travels at the highest velocity in free space?</vt:lpstr>
      <vt:lpstr>Radio Equipment Basics</vt:lpstr>
      <vt:lpstr>An Amateur Radio Station Consists of 3 Basic Elements</vt:lpstr>
      <vt:lpstr>PRACTICE QUESTIONS</vt:lpstr>
      <vt:lpstr>What is a transceiver?</vt:lpstr>
      <vt:lpstr>Radio Equipment Basics (cont.)</vt:lpstr>
      <vt:lpstr>Repeaters</vt:lpstr>
      <vt:lpstr>PRACTICE QUESTIONS</vt:lpstr>
      <vt:lpstr>What type of amateur station simultaneously retransmits the signal of another amateur station on a different channel or channels?</vt:lpstr>
      <vt:lpstr>END OF MODULE 2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Jerry Kilpatrick</dc:creator>
  <cp:lastModifiedBy>Freedman, Max N4ML</cp:lastModifiedBy>
  <cp:revision>31</cp:revision>
  <dcterms:created xsi:type="dcterms:W3CDTF">2022-05-19T11:58:59Z</dcterms:created>
  <dcterms:modified xsi:type="dcterms:W3CDTF">2026-07-29T12:51:17Z</dcterms:modified>
</cp:coreProperties>
</file>