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74" r:id="rId4"/>
    <p:sldId id="276" r:id="rId5"/>
    <p:sldId id="281" r:id="rId6"/>
    <p:sldId id="282" r:id="rId7"/>
    <p:sldId id="284" r:id="rId8"/>
    <p:sldId id="288" r:id="rId9"/>
    <p:sldId id="289" r:id="rId10"/>
    <p:sldId id="293" r:id="rId11"/>
    <p:sldId id="297" r:id="rId12"/>
    <p:sldId id="298" r:id="rId13"/>
    <p:sldId id="299" r:id="rId14"/>
    <p:sldId id="302" r:id="rId15"/>
    <p:sldId id="306" r:id="rId16"/>
    <p:sldId id="307" r:id="rId17"/>
    <p:sldId id="273" r:id="rId18"/>
    <p:sldId id="272" r:id="rId19"/>
    <p:sldId id="275" r:id="rId20"/>
    <p:sldId id="277" r:id="rId21"/>
    <p:sldId id="278" r:id="rId22"/>
    <p:sldId id="321" r:id="rId23"/>
    <p:sldId id="279" r:id="rId24"/>
    <p:sldId id="280" r:id="rId25"/>
    <p:sldId id="283" r:id="rId26"/>
    <p:sldId id="285" r:id="rId27"/>
    <p:sldId id="286" r:id="rId28"/>
    <p:sldId id="287" r:id="rId29"/>
    <p:sldId id="290" r:id="rId30"/>
    <p:sldId id="291" r:id="rId31"/>
    <p:sldId id="292" r:id="rId32"/>
    <p:sldId id="314" r:id="rId33"/>
    <p:sldId id="294" r:id="rId34"/>
    <p:sldId id="295" r:id="rId35"/>
    <p:sldId id="296" r:id="rId36"/>
    <p:sldId id="300" r:id="rId37"/>
    <p:sldId id="301" r:id="rId38"/>
    <p:sldId id="303" r:id="rId39"/>
    <p:sldId id="304" r:id="rId40"/>
    <p:sldId id="305" r:id="rId41"/>
    <p:sldId id="308" r:id="rId42"/>
    <p:sldId id="309" r:id="rId43"/>
    <p:sldId id="310" r:id="rId44"/>
    <p:sldId id="315" r:id="rId45"/>
    <p:sldId id="316" r:id="rId46"/>
    <p:sldId id="317" r:id="rId47"/>
    <p:sldId id="311" r:id="rId48"/>
    <p:sldId id="312" r:id="rId49"/>
    <p:sldId id="313" r:id="rId50"/>
    <p:sldId id="319" r:id="rId51"/>
    <p:sldId id="322" r:id="rId52"/>
    <p:sldId id="320" r:id="rId53"/>
    <p:sldId id="270"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3427"/>
    <a:srgbClr val="0000FF"/>
    <a:srgbClr val="1418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3" autoAdjust="0"/>
    <p:restoredTop sz="94660"/>
  </p:normalViewPr>
  <p:slideViewPr>
    <p:cSldViewPr snapToGrid="0">
      <p:cViewPr>
        <p:scale>
          <a:sx n="100" d="100"/>
          <a:sy n="100" d="100"/>
        </p:scale>
        <p:origin x="91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31823F-C096-C28D-03ED-A2B1AEDC661C}"/>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8A1AFDC8-28CB-4D03-6613-F60531F35AEB}"/>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D227D6-FCC8-17DE-2977-C13559959001}"/>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7DBF339B-EB9A-35B1-26DA-597B391CDCE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C5F9D1-C38A-B7E2-F77F-B4DB20586A86}"/>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C289572F-A2C6-5759-D062-9775F736F14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F5C943-DBBB-FD21-F96E-FA3DCCAF2736}"/>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290587FD-2241-9FAE-0B83-C4F1A8CBE6A7}"/>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F44DA1-140C-F634-633C-88E49932B081}"/>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7F59B3EA-70B3-CCAC-AA9D-953C03013B5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BED426B-B642-4C33-5648-D168F31EFAE9}"/>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6" name="Footer Placeholder 5">
            <a:extLst>
              <a:ext uri="{FF2B5EF4-FFF2-40B4-BE49-F238E27FC236}">
                <a16:creationId xmlns:a16="http://schemas.microsoft.com/office/drawing/2014/main" id="{A13815B7-3C8B-E303-67BB-948EFC09119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455890-A863-E416-979C-6B9B5308DCC4}"/>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8" name="Footer Placeholder 7">
            <a:extLst>
              <a:ext uri="{FF2B5EF4-FFF2-40B4-BE49-F238E27FC236}">
                <a16:creationId xmlns:a16="http://schemas.microsoft.com/office/drawing/2014/main" id="{76B9AD17-7E41-FF4A-325B-55DC8E6B498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id="{839D6D68-27C7-044E-1826-8CEFBB53703B}"/>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4" name="Footer Placeholder 3">
            <a:extLst>
              <a:ext uri="{FF2B5EF4-FFF2-40B4-BE49-F238E27FC236}">
                <a16:creationId xmlns:a16="http://schemas.microsoft.com/office/drawing/2014/main" id="{1B3A62E1-0CF8-5C8F-6179-3D967C91208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A90040-99EE-77B6-56FB-FF6C0325FCAF}"/>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3" name="Footer Placeholder 2">
            <a:extLst>
              <a:ext uri="{FF2B5EF4-FFF2-40B4-BE49-F238E27FC236}">
                <a16:creationId xmlns:a16="http://schemas.microsoft.com/office/drawing/2014/main" id="{370A27A0-A5DE-1444-964F-6F6E5F5DC33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289217-5582-CCDC-23C4-1C4ABA38D0C7}"/>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6" name="Footer Placeholder 5">
            <a:extLst>
              <a:ext uri="{FF2B5EF4-FFF2-40B4-BE49-F238E27FC236}">
                <a16:creationId xmlns:a16="http://schemas.microsoft.com/office/drawing/2014/main" id="{EC9B361E-E229-FA91-A818-68EDF3A2BEB7}"/>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C10F7E-E94B-DB96-4320-DAC3DFD5F5D1}"/>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6" name="Footer Placeholder 5">
            <a:extLst>
              <a:ext uri="{FF2B5EF4-FFF2-40B4-BE49-F238E27FC236}">
                <a16:creationId xmlns:a16="http://schemas.microsoft.com/office/drawing/2014/main" id="{5B1D2946-65F2-2F5F-FE4D-E13D69EC82B8}"/>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719239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TextBox 6">
            <a:extLst>
              <a:ext uri="{FF2B5EF4-FFF2-40B4-BE49-F238E27FC236}">
                <a16:creationId xmlns:a16="http://schemas.microsoft.com/office/drawing/2014/main"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id="{94C46408-644A-5A7C-EF1B-835D5DC65FEC}"/>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http://www.arrl.org/files/file/Tech%20Band%20Chart/US%20Amateur%20Radio%20Technician%20Privileges.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arrl.or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arrl.org/part-97-amateur-radio"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apps2.fcc.gov/fccUserReg/pages/createAccount.htm" TargetMode="External"/><Relationship Id="rId2" Type="http://schemas.openxmlformats.org/officeDocument/2006/relationships/hyperlink" Target="https://www.arrl.org/find-an-amateur-radio-license-exam-session"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C5A2C7-B21D-793F-B110-AFE4CDFE80FC}"/>
              </a:ext>
            </a:extLst>
          </p:cNvPr>
          <p:cNvGrpSpPr/>
          <p:nvPr/>
        </p:nvGrpSpPr>
        <p:grpSpPr>
          <a:xfrm>
            <a:off x="108700" y="4198738"/>
            <a:ext cx="12083300" cy="2659262"/>
            <a:chOff x="108700" y="4198738"/>
            <a:chExt cx="12083300" cy="2659262"/>
          </a:xfrm>
        </p:grpSpPr>
        <p:pic>
          <p:nvPicPr>
            <p:cNvPr id="11" name="Picture 10">
              <a:extLst>
                <a:ext uri="{FF2B5EF4-FFF2-40B4-BE49-F238E27FC236}">
                  <a16:creationId xmlns:a16="http://schemas.microsoft.com/office/drawing/2014/main" id="{C5209F51-8AA7-959C-9B8D-71A9F2C605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pic>
        <p:nvPicPr>
          <p:cNvPr id="4" name="Picture 3">
            <a:extLst>
              <a:ext uri="{FF2B5EF4-FFF2-40B4-BE49-F238E27FC236}">
                <a16:creationId xmlns:a16="http://schemas.microsoft.com/office/drawing/2014/main" id="{53940B5D-1145-2E08-6BB7-2BCC8980A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extLst>
      <p:ext uri="{BB962C8B-B14F-4D97-AF65-F5344CB8AC3E}">
        <p14:creationId xmlns:p14="http://schemas.microsoft.com/office/powerpoint/2010/main" val="757521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C4138-EDA8-C11C-40FA-3B3382B7EE74}"/>
              </a:ext>
            </a:extLst>
          </p:cNvPr>
          <p:cNvSpPr>
            <a:spLocks noGrp="1"/>
          </p:cNvSpPr>
          <p:nvPr>
            <p:ph type="title"/>
          </p:nvPr>
        </p:nvSpPr>
        <p:spPr/>
        <p:txBody>
          <a:bodyPr/>
          <a:lstStyle/>
          <a:p>
            <a:r>
              <a:rPr lang="en-US" dirty="0"/>
              <a:t>Bands and Privileges</a:t>
            </a:r>
          </a:p>
        </p:txBody>
      </p:sp>
      <p:sp>
        <p:nvSpPr>
          <p:cNvPr id="3" name="Content Placeholder 2">
            <a:extLst>
              <a:ext uri="{FF2B5EF4-FFF2-40B4-BE49-F238E27FC236}">
                <a16:creationId xmlns:a16="http://schemas.microsoft.com/office/drawing/2014/main" id="{55349B9E-6232-086A-0F28-FA06D923F863}"/>
              </a:ext>
            </a:extLst>
          </p:cNvPr>
          <p:cNvSpPr>
            <a:spLocks noGrp="1"/>
          </p:cNvSpPr>
          <p:nvPr>
            <p:ph idx="1"/>
          </p:nvPr>
        </p:nvSpPr>
        <p:spPr>
          <a:xfrm>
            <a:off x="838200" y="1825625"/>
            <a:ext cx="10515600" cy="4667250"/>
          </a:xfrm>
        </p:spPr>
        <p:txBody>
          <a:bodyPr>
            <a:normAutofit fontScale="92500" lnSpcReduction="10000"/>
          </a:bodyPr>
          <a:lstStyle/>
          <a:p>
            <a:r>
              <a:rPr lang="en-US" dirty="0"/>
              <a:t>There are hundreds of bands and dozens of different types of radio spectrum users</a:t>
            </a:r>
          </a:p>
          <a:p>
            <a:r>
              <a:rPr lang="en-US" dirty="0"/>
              <a:t>The frequency privileges granted to the various services are called </a:t>
            </a:r>
            <a:r>
              <a:rPr lang="en-US" i="1" dirty="0">
                <a:solidFill>
                  <a:srgbClr val="DA3427"/>
                </a:solidFill>
              </a:rPr>
              <a:t>allocations</a:t>
            </a:r>
          </a:p>
          <a:p>
            <a:r>
              <a:rPr lang="en-US" dirty="0"/>
              <a:t>Most common bands used by Technicians …</a:t>
            </a:r>
          </a:p>
          <a:p>
            <a:pPr lvl="1"/>
            <a:r>
              <a:rPr lang="en-US" dirty="0"/>
              <a:t>6 meters (50 – 54 MHz)</a:t>
            </a:r>
          </a:p>
          <a:p>
            <a:pPr lvl="1"/>
            <a:r>
              <a:rPr lang="en-US" dirty="0"/>
              <a:t>2 meters (144 – 148 MHz) </a:t>
            </a:r>
          </a:p>
          <a:p>
            <a:pPr lvl="1"/>
            <a:r>
              <a:rPr lang="en-US" dirty="0"/>
              <a:t>70 cm (420 – 450 MHz)</a:t>
            </a:r>
          </a:p>
          <a:p>
            <a:pPr lvl="1"/>
            <a:r>
              <a:rPr lang="en-US" dirty="0"/>
              <a:t>See Table 7.2, Table 7.3, and Figure 7.3 in your text</a:t>
            </a:r>
          </a:p>
          <a:p>
            <a:r>
              <a:rPr lang="en-US" dirty="0"/>
              <a:t>Technician privileges at …</a:t>
            </a:r>
          </a:p>
          <a:p>
            <a:pPr lvl="1"/>
            <a:r>
              <a:rPr lang="en-US" dirty="0">
                <a:hlinkClick r:id="rId2"/>
              </a:rPr>
              <a:t>http://www.arrl.org/files/file/Tech%20Band%20Chart/US%20Amateur%20Radio%20Technician%20Privileges.pdf</a:t>
            </a:r>
            <a:endParaRPr lang="en-US" dirty="0"/>
          </a:p>
          <a:p>
            <a:pPr marL="457200" lvl="1" indent="0">
              <a:buNone/>
            </a:pPr>
            <a:endParaRPr lang="en-US" dirty="0"/>
          </a:p>
          <a:p>
            <a:pPr lvl="1"/>
            <a:endParaRPr lang="en-US" dirty="0"/>
          </a:p>
        </p:txBody>
      </p:sp>
    </p:spTree>
    <p:extLst>
      <p:ext uri="{BB962C8B-B14F-4D97-AF65-F5344CB8AC3E}">
        <p14:creationId xmlns:p14="http://schemas.microsoft.com/office/powerpoint/2010/main" val="290015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9C795-AAAE-167F-C348-04946F73B1A1}"/>
              </a:ext>
            </a:extLst>
          </p:cNvPr>
          <p:cNvSpPr>
            <a:spLocks noGrp="1"/>
          </p:cNvSpPr>
          <p:nvPr>
            <p:ph type="title"/>
          </p:nvPr>
        </p:nvSpPr>
        <p:spPr>
          <a:xfrm>
            <a:off x="0" y="0"/>
            <a:ext cx="10515600" cy="1009682"/>
          </a:xfrm>
        </p:spPr>
        <p:txBody>
          <a:bodyPr/>
          <a:lstStyle/>
          <a:p>
            <a:r>
              <a:rPr lang="en-US" dirty="0"/>
              <a:t>Technician Privileges</a:t>
            </a:r>
          </a:p>
        </p:txBody>
      </p:sp>
      <p:pic>
        <p:nvPicPr>
          <p:cNvPr id="4" name="Picture 3">
            <a:extLst>
              <a:ext uri="{FF2B5EF4-FFF2-40B4-BE49-F238E27FC236}">
                <a16:creationId xmlns:a16="http://schemas.microsoft.com/office/drawing/2014/main" id="{2F43D6E5-418D-14CB-4EC6-E479A351B393}"/>
              </a:ext>
            </a:extLst>
          </p:cNvPr>
          <p:cNvPicPr>
            <a:picLocks noChangeAspect="1"/>
          </p:cNvPicPr>
          <p:nvPr/>
        </p:nvPicPr>
        <p:blipFill>
          <a:blip r:embed="rId2"/>
          <a:stretch>
            <a:fillRect/>
          </a:stretch>
        </p:blipFill>
        <p:spPr>
          <a:xfrm>
            <a:off x="738447" y="785258"/>
            <a:ext cx="8292844" cy="3055258"/>
          </a:xfrm>
          <a:prstGeom prst="rect">
            <a:avLst/>
          </a:prstGeom>
        </p:spPr>
      </p:pic>
      <p:pic>
        <p:nvPicPr>
          <p:cNvPr id="6" name="Picture 5">
            <a:extLst>
              <a:ext uri="{FF2B5EF4-FFF2-40B4-BE49-F238E27FC236}">
                <a16:creationId xmlns:a16="http://schemas.microsoft.com/office/drawing/2014/main" id="{FEDE0B13-8344-68FA-7AF2-7B9755366FD9}"/>
              </a:ext>
            </a:extLst>
          </p:cNvPr>
          <p:cNvPicPr>
            <a:picLocks noChangeAspect="1"/>
          </p:cNvPicPr>
          <p:nvPr/>
        </p:nvPicPr>
        <p:blipFill>
          <a:blip r:embed="rId3"/>
          <a:stretch>
            <a:fillRect/>
          </a:stretch>
        </p:blipFill>
        <p:spPr>
          <a:xfrm>
            <a:off x="738446" y="3840516"/>
            <a:ext cx="8310609" cy="2876168"/>
          </a:xfrm>
          <a:prstGeom prst="rect">
            <a:avLst/>
          </a:prstGeom>
        </p:spPr>
      </p:pic>
    </p:spTree>
    <p:extLst>
      <p:ext uri="{BB962C8B-B14F-4D97-AF65-F5344CB8AC3E}">
        <p14:creationId xmlns:p14="http://schemas.microsoft.com/office/powerpoint/2010/main" val="2561747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9C795-AAAE-167F-C348-04946F73B1A1}"/>
              </a:ext>
            </a:extLst>
          </p:cNvPr>
          <p:cNvSpPr>
            <a:spLocks noGrp="1"/>
          </p:cNvSpPr>
          <p:nvPr>
            <p:ph type="title"/>
          </p:nvPr>
        </p:nvSpPr>
        <p:spPr>
          <a:xfrm>
            <a:off x="189807" y="58209"/>
            <a:ext cx="10515600" cy="1325563"/>
          </a:xfrm>
        </p:spPr>
        <p:txBody>
          <a:bodyPr/>
          <a:lstStyle/>
          <a:p>
            <a:r>
              <a:rPr lang="en-US" dirty="0"/>
              <a:t>Technician Privileges (cont.)</a:t>
            </a:r>
          </a:p>
        </p:txBody>
      </p:sp>
      <p:pic>
        <p:nvPicPr>
          <p:cNvPr id="5" name="Picture 4">
            <a:extLst>
              <a:ext uri="{FF2B5EF4-FFF2-40B4-BE49-F238E27FC236}">
                <a16:creationId xmlns:a16="http://schemas.microsoft.com/office/drawing/2014/main" id="{67EF61B2-374B-55FD-5ACE-90375855996A}"/>
              </a:ext>
            </a:extLst>
          </p:cNvPr>
          <p:cNvPicPr>
            <a:picLocks noChangeAspect="1"/>
          </p:cNvPicPr>
          <p:nvPr/>
        </p:nvPicPr>
        <p:blipFill>
          <a:blip r:embed="rId2"/>
          <a:stretch>
            <a:fillRect/>
          </a:stretch>
        </p:blipFill>
        <p:spPr>
          <a:xfrm>
            <a:off x="738446" y="1285856"/>
            <a:ext cx="9264825" cy="4333547"/>
          </a:xfrm>
          <a:prstGeom prst="rect">
            <a:avLst/>
          </a:prstGeom>
        </p:spPr>
      </p:pic>
    </p:spTree>
    <p:extLst>
      <p:ext uri="{BB962C8B-B14F-4D97-AF65-F5344CB8AC3E}">
        <p14:creationId xmlns:p14="http://schemas.microsoft.com/office/powerpoint/2010/main" val="844500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B102C-CCC7-8062-E4E7-266A217B1935}"/>
              </a:ext>
            </a:extLst>
          </p:cNvPr>
          <p:cNvSpPr>
            <a:spLocks noGrp="1"/>
          </p:cNvSpPr>
          <p:nvPr>
            <p:ph type="title"/>
          </p:nvPr>
        </p:nvSpPr>
        <p:spPr/>
        <p:txBody>
          <a:bodyPr/>
          <a:lstStyle/>
          <a:p>
            <a:r>
              <a:rPr lang="en-US" dirty="0"/>
              <a:t>Emission Privileges</a:t>
            </a:r>
          </a:p>
        </p:txBody>
      </p:sp>
      <p:sp>
        <p:nvSpPr>
          <p:cNvPr id="3" name="Content Placeholder 2">
            <a:extLst>
              <a:ext uri="{FF2B5EF4-FFF2-40B4-BE49-F238E27FC236}">
                <a16:creationId xmlns:a16="http://schemas.microsoft.com/office/drawing/2014/main" id="{38482C4B-D58A-930C-EBC3-CE3B37E8DA62}"/>
              </a:ext>
            </a:extLst>
          </p:cNvPr>
          <p:cNvSpPr>
            <a:spLocks noGrp="1"/>
          </p:cNvSpPr>
          <p:nvPr>
            <p:ph idx="1"/>
          </p:nvPr>
        </p:nvSpPr>
        <p:spPr>
          <a:xfrm>
            <a:off x="838200" y="1825625"/>
            <a:ext cx="10515600" cy="3743902"/>
          </a:xfrm>
        </p:spPr>
        <p:txBody>
          <a:bodyPr>
            <a:normAutofit/>
          </a:bodyPr>
          <a:lstStyle/>
          <a:p>
            <a:pPr>
              <a:buClr>
                <a:schemeClr val="tx1"/>
              </a:buClr>
            </a:pPr>
            <a:r>
              <a:rPr lang="en-US" i="1" dirty="0">
                <a:solidFill>
                  <a:srgbClr val="DA3427"/>
                </a:solidFill>
              </a:rPr>
              <a:t>Emission</a:t>
            </a:r>
            <a:r>
              <a:rPr lang="en-US" dirty="0"/>
              <a:t> is the formal name for any radio signal from a transmitter</a:t>
            </a:r>
          </a:p>
          <a:p>
            <a:r>
              <a:rPr lang="en-US" dirty="0"/>
              <a:t>An </a:t>
            </a:r>
            <a:r>
              <a:rPr lang="en-US" i="1" dirty="0">
                <a:solidFill>
                  <a:srgbClr val="DA3427"/>
                </a:solidFill>
              </a:rPr>
              <a:t>emission privilege </a:t>
            </a:r>
            <a:r>
              <a:rPr lang="en-US" dirty="0"/>
              <a:t>is permission to communicate using a particular mode (phone, CW, data, image, etc.)</a:t>
            </a:r>
          </a:p>
          <a:p>
            <a:pPr>
              <a:buClr>
                <a:schemeClr val="tx1"/>
              </a:buClr>
            </a:pPr>
            <a:r>
              <a:rPr lang="en-US" i="1" dirty="0">
                <a:solidFill>
                  <a:srgbClr val="DA3427"/>
                </a:solidFill>
              </a:rPr>
              <a:t>Beacons</a:t>
            </a:r>
            <a:r>
              <a:rPr lang="en-US" dirty="0"/>
              <a:t> are found on 10 meters between 28.2 and 28.3 MHz and in the lower segments of the VHF, UHF, and microwave bands</a:t>
            </a:r>
          </a:p>
          <a:p>
            <a:endParaRPr lang="en-US" dirty="0"/>
          </a:p>
        </p:txBody>
      </p:sp>
    </p:spTree>
    <p:extLst>
      <p:ext uri="{BB962C8B-B14F-4D97-AF65-F5344CB8AC3E}">
        <p14:creationId xmlns:p14="http://schemas.microsoft.com/office/powerpoint/2010/main" val="1219821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1EE23-2B47-0B00-C5C2-556C97099B9E}"/>
              </a:ext>
            </a:extLst>
          </p:cNvPr>
          <p:cNvSpPr>
            <a:spLocks noGrp="1"/>
          </p:cNvSpPr>
          <p:nvPr>
            <p:ph type="title"/>
          </p:nvPr>
        </p:nvSpPr>
        <p:spPr/>
        <p:txBody>
          <a:bodyPr/>
          <a:lstStyle/>
          <a:p>
            <a:r>
              <a:rPr lang="en-US" dirty="0"/>
              <a:t>Power Limits</a:t>
            </a:r>
          </a:p>
        </p:txBody>
      </p:sp>
      <p:sp>
        <p:nvSpPr>
          <p:cNvPr id="3" name="Content Placeholder 2">
            <a:extLst>
              <a:ext uri="{FF2B5EF4-FFF2-40B4-BE49-F238E27FC236}">
                <a16:creationId xmlns:a16="http://schemas.microsoft.com/office/drawing/2014/main" id="{A082FFC9-BFC6-0DAC-55E6-EAB26DFB118C}"/>
              </a:ext>
            </a:extLst>
          </p:cNvPr>
          <p:cNvSpPr>
            <a:spLocks noGrp="1"/>
          </p:cNvSpPr>
          <p:nvPr>
            <p:ph idx="1"/>
          </p:nvPr>
        </p:nvSpPr>
        <p:spPr/>
        <p:txBody>
          <a:bodyPr/>
          <a:lstStyle/>
          <a:p>
            <a:r>
              <a:rPr lang="en-US" dirty="0"/>
              <a:t>Output power from a transmitter or amplifier is defined in terms of </a:t>
            </a:r>
            <a:r>
              <a:rPr lang="en-US" i="1" dirty="0">
                <a:solidFill>
                  <a:srgbClr val="DA3427"/>
                </a:solidFill>
              </a:rPr>
              <a:t>peak envelope power </a:t>
            </a:r>
            <a:r>
              <a:rPr lang="en-US" dirty="0"/>
              <a:t>(PEP)</a:t>
            </a:r>
          </a:p>
          <a:p>
            <a:r>
              <a:rPr lang="en-US" dirty="0"/>
              <a:t>Amateurs are allowed the full legal limit of 1500 watts PEP output (some exceptions)</a:t>
            </a:r>
          </a:p>
          <a:p>
            <a:r>
              <a:rPr lang="en-US" dirty="0"/>
              <a:t>Below 30 MHz, Novice and Technician licensees are limited to 200 watts PEP on HF bands</a:t>
            </a:r>
          </a:p>
        </p:txBody>
      </p:sp>
    </p:spTree>
    <p:extLst>
      <p:ext uri="{BB962C8B-B14F-4D97-AF65-F5344CB8AC3E}">
        <p14:creationId xmlns:p14="http://schemas.microsoft.com/office/powerpoint/2010/main" val="2043544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53EF8-73E4-DFAC-FFB2-4CBE1F41C3EB}"/>
              </a:ext>
            </a:extLst>
          </p:cNvPr>
          <p:cNvSpPr>
            <a:spLocks noGrp="1"/>
          </p:cNvSpPr>
          <p:nvPr>
            <p:ph type="title"/>
          </p:nvPr>
        </p:nvSpPr>
        <p:spPr/>
        <p:txBody>
          <a:bodyPr/>
          <a:lstStyle/>
          <a:p>
            <a:r>
              <a:rPr lang="en-US" dirty="0"/>
              <a:t>Primary and Secondary Allocations</a:t>
            </a:r>
          </a:p>
        </p:txBody>
      </p:sp>
      <p:sp>
        <p:nvSpPr>
          <p:cNvPr id="3" name="Content Placeholder 2">
            <a:extLst>
              <a:ext uri="{FF2B5EF4-FFF2-40B4-BE49-F238E27FC236}">
                <a16:creationId xmlns:a16="http://schemas.microsoft.com/office/drawing/2014/main" id="{88D5C8EC-E31A-8BBB-9143-0B53D1D48E0C}"/>
              </a:ext>
            </a:extLst>
          </p:cNvPr>
          <p:cNvSpPr>
            <a:spLocks noGrp="1"/>
          </p:cNvSpPr>
          <p:nvPr>
            <p:ph idx="1"/>
          </p:nvPr>
        </p:nvSpPr>
        <p:spPr>
          <a:xfrm>
            <a:off x="838199" y="1825625"/>
            <a:ext cx="10716491" cy="4351338"/>
          </a:xfrm>
        </p:spPr>
        <p:txBody>
          <a:bodyPr/>
          <a:lstStyle/>
          <a:p>
            <a:r>
              <a:rPr lang="en-US" dirty="0"/>
              <a:t>Many amateur bands are exclusively allocated to hams</a:t>
            </a:r>
          </a:p>
          <a:p>
            <a:r>
              <a:rPr lang="en-US" dirty="0"/>
              <a:t>Occasionally two services receive </a:t>
            </a:r>
            <a:r>
              <a:rPr lang="en-US" i="1" dirty="0">
                <a:solidFill>
                  <a:srgbClr val="DA3427"/>
                </a:solidFill>
              </a:rPr>
              <a:t>shared allocations </a:t>
            </a:r>
            <a:r>
              <a:rPr lang="en-US" dirty="0"/>
              <a:t>(even ham bands)</a:t>
            </a:r>
          </a:p>
          <a:p>
            <a:pPr lvl="1"/>
            <a:r>
              <a:rPr lang="en-US" dirty="0"/>
              <a:t>One group is generally given priority … called </a:t>
            </a:r>
            <a:r>
              <a:rPr lang="en-US" i="1" dirty="0">
                <a:solidFill>
                  <a:srgbClr val="DA3427"/>
                </a:solidFill>
              </a:rPr>
              <a:t>primary allocation</a:t>
            </a:r>
          </a:p>
          <a:p>
            <a:pPr lvl="1"/>
            <a:r>
              <a:rPr lang="en-US" dirty="0"/>
              <a:t>Lower priority is called </a:t>
            </a:r>
            <a:r>
              <a:rPr lang="en-US" i="1" dirty="0">
                <a:solidFill>
                  <a:srgbClr val="DA3427"/>
                </a:solidFill>
              </a:rPr>
              <a:t>secondary allocation</a:t>
            </a:r>
          </a:p>
          <a:p>
            <a:r>
              <a:rPr lang="en-US" dirty="0"/>
              <a:t>The primary service is </a:t>
            </a:r>
            <a:r>
              <a:rPr lang="en-US" i="1" dirty="0">
                <a:solidFill>
                  <a:srgbClr val="DA3427"/>
                </a:solidFill>
              </a:rPr>
              <a:t>protected</a:t>
            </a:r>
            <a:r>
              <a:rPr lang="en-US" dirty="0"/>
              <a:t> from harmful interference by signals from secondary services</a:t>
            </a:r>
          </a:p>
          <a:p>
            <a:pPr lvl="1"/>
            <a:r>
              <a:rPr lang="en-US" dirty="0"/>
              <a:t>For example, amateurs have a secondary allocation in the 70 cm band and must avoid interfering with radiolocation stations that have primary status</a:t>
            </a:r>
          </a:p>
          <a:p>
            <a:r>
              <a:rPr lang="en-US" dirty="0"/>
              <a:t>Part 97.303 lists all of the frequency-sharing requirements for US hams (see </a:t>
            </a:r>
            <a:r>
              <a:rPr lang="en-US" dirty="0">
                <a:hlinkClick r:id="rId2"/>
              </a:rPr>
              <a:t>www.arrl.org</a:t>
            </a:r>
            <a:r>
              <a:rPr lang="en-US" dirty="0"/>
              <a:t>)</a:t>
            </a:r>
          </a:p>
          <a:p>
            <a:endParaRPr lang="en-US" dirty="0"/>
          </a:p>
        </p:txBody>
      </p:sp>
    </p:spTree>
    <p:extLst>
      <p:ext uri="{BB962C8B-B14F-4D97-AF65-F5344CB8AC3E}">
        <p14:creationId xmlns:p14="http://schemas.microsoft.com/office/powerpoint/2010/main" val="3501441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A7C2B-5B37-D9CC-86F3-112AF4BD0A54}"/>
              </a:ext>
            </a:extLst>
          </p:cNvPr>
          <p:cNvSpPr>
            <a:spLocks noGrp="1"/>
          </p:cNvSpPr>
          <p:nvPr>
            <p:ph type="title"/>
          </p:nvPr>
        </p:nvSpPr>
        <p:spPr/>
        <p:txBody>
          <a:bodyPr>
            <a:normAutofit/>
          </a:bodyPr>
          <a:lstStyle/>
          <a:p>
            <a:r>
              <a:rPr lang="en-US" sz="3600" dirty="0"/>
              <a:t>Repeater Coordination (includes Auxiliary Stations)</a:t>
            </a:r>
          </a:p>
        </p:txBody>
      </p:sp>
      <p:sp>
        <p:nvSpPr>
          <p:cNvPr id="3" name="Content Placeholder 2">
            <a:extLst>
              <a:ext uri="{FF2B5EF4-FFF2-40B4-BE49-F238E27FC236}">
                <a16:creationId xmlns:a16="http://schemas.microsoft.com/office/drawing/2014/main" id="{099A1834-5ED7-DEA6-60F8-D9D1458B36A0}"/>
              </a:ext>
            </a:extLst>
          </p:cNvPr>
          <p:cNvSpPr>
            <a:spLocks noGrp="1"/>
          </p:cNvSpPr>
          <p:nvPr>
            <p:ph idx="1"/>
          </p:nvPr>
        </p:nvSpPr>
        <p:spPr>
          <a:xfrm>
            <a:off x="838200" y="1825625"/>
            <a:ext cx="10515600" cy="4667250"/>
          </a:xfrm>
        </p:spPr>
        <p:txBody>
          <a:bodyPr>
            <a:normAutofit lnSpcReduction="10000"/>
          </a:bodyPr>
          <a:lstStyle/>
          <a:p>
            <a:r>
              <a:rPr lang="en-US" dirty="0"/>
              <a:t>Hams have developed a system of regional frequency coordination to ensure that repeaters use amateur bands wisely and avoid interference to the greatest degree possible (not FCC controlled)</a:t>
            </a:r>
          </a:p>
          <a:p>
            <a:r>
              <a:rPr lang="en-US" dirty="0"/>
              <a:t>Repeaters’ input and output frequency pairs are fixed and have a common offset in each region</a:t>
            </a:r>
          </a:p>
          <a:p>
            <a:r>
              <a:rPr lang="en-US" dirty="0"/>
              <a:t>A committee of volunteers known as a </a:t>
            </a:r>
            <a:r>
              <a:rPr lang="en-US" i="1" dirty="0">
                <a:solidFill>
                  <a:srgbClr val="DA3427"/>
                </a:solidFill>
              </a:rPr>
              <a:t>frequency coordinator </a:t>
            </a:r>
            <a:r>
              <a:rPr lang="en-US" dirty="0"/>
              <a:t>recommends transmit and receive frequencies</a:t>
            </a:r>
          </a:p>
          <a:p>
            <a:r>
              <a:rPr lang="en-US" dirty="0"/>
              <a:t>Frequency coordinator representatives are selected by local or regional amateurs whose stations are eligible to be repeater stations</a:t>
            </a:r>
          </a:p>
          <a:p>
            <a:r>
              <a:rPr lang="en-US" dirty="0"/>
              <a:t>Uncoordinated repeaters are strongly discouraged because they often cause interference</a:t>
            </a:r>
          </a:p>
        </p:txBody>
      </p:sp>
    </p:spTree>
    <p:extLst>
      <p:ext uri="{BB962C8B-B14F-4D97-AF65-F5344CB8AC3E}">
        <p14:creationId xmlns:p14="http://schemas.microsoft.com/office/powerpoint/2010/main" val="4149058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2500279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agency regulates and enforces the rules for the Amateur Radio Service in the United States?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ARRL</a:t>
            </a:r>
          </a:p>
          <a:p>
            <a:r>
              <a:t>Homeland Security</a:t>
            </a:r>
          </a:p>
          <a:p>
            <a:r>
              <a:t>The FCC</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T1A02 C 97.1 7-1</a:t>
            </a:r>
          </a:p>
        </p:txBody>
      </p:sp>
    </p:spTree>
    <p:extLst>
      <p:ext uri="{BB962C8B-B14F-4D97-AF65-F5344CB8AC3E}">
        <p14:creationId xmlns:p14="http://schemas.microsoft.com/office/powerpoint/2010/main"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part of the Basis and Purpose of the Amateur Radio Service?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Providing personal radio communications for as many citizens as possible</a:t>
            </a:r>
          </a:p>
          <a:p>
            <a:r>
              <a:t>Providing communications for international contesting</a:t>
            </a:r>
          </a:p>
          <a:p>
            <a:r>
              <a:t>Advancing skills in the technical and communication phases of the radio art</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T1A01 C 97.1 7-2</a:t>
            </a:r>
          </a:p>
        </p:txBody>
      </p:sp>
    </p:spTree>
    <p:extLst>
      <p:ext uri="{BB962C8B-B14F-4D97-AF65-F5344CB8AC3E}">
        <p14:creationId xmlns:p14="http://schemas.microsoft.com/office/powerpoint/2010/main" val="386131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7</a:t>
            </a:r>
          </a:p>
          <a:p>
            <a:r>
              <a:rPr lang="en-US" dirty="0"/>
              <a:t>Licensing Regulations</a:t>
            </a:r>
          </a:p>
        </p:txBody>
      </p:sp>
      <p:sp>
        <p:nvSpPr>
          <p:cNvPr id="6" name="TextBox 5">
            <a:extLst>
              <a:ext uri="{FF2B5EF4-FFF2-40B4-BE49-F238E27FC236}">
                <a16:creationId xmlns:a16="http://schemas.microsoft.com/office/drawing/2014/main" id="{AF12787A-9270-7AD8-56DA-C350353F639D}"/>
              </a:ext>
            </a:extLst>
          </p:cNvPr>
          <p:cNvSpPr txBox="1"/>
          <p:nvPr/>
        </p:nvSpPr>
        <p:spPr>
          <a:xfrm>
            <a:off x="4144242" y="4677930"/>
            <a:ext cx="6276108" cy="1323439"/>
          </a:xfrm>
          <a:prstGeom prst="rect">
            <a:avLst/>
          </a:prstGeom>
          <a:noFill/>
        </p:spPr>
        <p:txBody>
          <a:bodyPr wrap="square" rtlCol="0">
            <a:spAutoFit/>
          </a:bodyPr>
          <a:lstStyle/>
          <a:p>
            <a:pPr defTabSz="512763"/>
            <a:r>
              <a:rPr lang="en-US" sz="2000" dirty="0"/>
              <a:t>7.1	Licensing Terms</a:t>
            </a:r>
          </a:p>
          <a:p>
            <a:pPr defTabSz="512763"/>
            <a:r>
              <a:rPr lang="en-US" sz="2000" dirty="0"/>
              <a:t>7.2	Bands and Privileges</a:t>
            </a:r>
          </a:p>
          <a:p>
            <a:pPr defTabSz="512763"/>
            <a:r>
              <a:rPr lang="en-US" sz="2000" dirty="0"/>
              <a:t>7.3	International Rules</a:t>
            </a:r>
          </a:p>
          <a:p>
            <a:pPr defTabSz="512763"/>
            <a:r>
              <a:rPr lang="en-US" sz="2000" dirty="0"/>
              <a:t>7.4	Call Signs</a:t>
            </a:r>
          </a:p>
        </p:txBody>
      </p:sp>
    </p:spTree>
    <p:extLst>
      <p:ext uri="{BB962C8B-B14F-4D97-AF65-F5344CB8AC3E}">
        <p14:creationId xmlns:p14="http://schemas.microsoft.com/office/powerpoint/2010/main" val="3680768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do you receive official notification of your new license and call sign after passing the exam?</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Email from the FCC with a link to download the license grant</a:t>
            </a:r>
          </a:p>
          <a:p>
            <a:r>
              <a:t>USPS First-Class Mail from the FCC</a:t>
            </a:r>
          </a:p>
          <a:p>
            <a:r>
              <a:t>Email from the lead volunteer examiner</a:t>
            </a:r>
          </a:p>
          <a:p>
            <a:r>
              <a:t>USPS First-Class Mail from the lead volunteer examiner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T1A04 A 97.5(b)(1) 7-3</a:t>
            </a:r>
          </a:p>
        </p:txBody>
      </p:sp>
    </p:spTree>
    <p:extLst>
      <p:ext uri="{BB962C8B-B14F-4D97-AF65-F5344CB8AC3E}">
        <p14:creationId xmlns:p14="http://schemas.microsoft.com/office/powerpoint/2010/main" val="3103281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For which classes of amateur radio licenses does the FCC currently issue new licenses?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Novice, Technician, General, Amateur Extra</a:t>
            </a:r>
          </a:p>
          <a:p>
            <a:r>
              <a:t>Technician, Technician Plus, General, Amateur Extra</a:t>
            </a:r>
          </a:p>
          <a:p>
            <a:r>
              <a:t>Novice, Technician Plus, General, Advanced</a:t>
            </a:r>
          </a:p>
          <a:p>
            <a:r>
              <a:t>Technician, General, Amateur Extra</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T1C01 D 97.9(a), 97.17(a) 7-3</a:t>
            </a:r>
          </a:p>
        </p:txBody>
      </p:sp>
    </p:spTree>
    <p:extLst>
      <p:ext uri="{BB962C8B-B14F-4D97-AF65-F5344CB8AC3E}">
        <p14:creationId xmlns:p14="http://schemas.microsoft.com/office/powerpoint/2010/main" val="1606400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On which of the following HF frequencies can automatically controlled amateur propagation beacons be found?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Anywhere in the Technician portion of 10 meters</a:t>
            </a:r>
          </a:p>
          <a:p>
            <a:r>
              <a:t>Anywhere, if they are registered with the FCC</a:t>
            </a:r>
          </a:p>
          <a:p>
            <a:r>
              <a:t>In a specific portion of each of the HF Technician bands</a:t>
            </a:r>
          </a:p>
          <a:p>
            <a:r>
              <a:t>On ten meters, between 28.200 MHz and 28.300 MHz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T1A06 D 2026-2030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requirement for the issuance of a club station license grant?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trustee must have an Amateur Extra Class operator license grant</a:t>
            </a:r>
          </a:p>
          <a:p>
            <a:r>
              <a:t>The club must have at least four members</a:t>
            </a:r>
          </a:p>
          <a:p>
            <a:r>
              <a:t>The club must be registered with the American Radio Relay League (ARRL)</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T1F11 B 97.5(b)(2) 7-3</a:t>
            </a:r>
          </a:p>
        </p:txBody>
      </p:sp>
    </p:spTree>
    <p:extLst>
      <p:ext uri="{BB962C8B-B14F-4D97-AF65-F5344CB8AC3E}">
        <p14:creationId xmlns:p14="http://schemas.microsoft.com/office/powerpoint/2010/main" val="45406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proves that the FCC has issued an operator/primary license grant?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printed copy of the certificate of successful completion of examination</a:t>
            </a:r>
          </a:p>
          <a:p>
            <a:r>
              <a:t>An email notification from the NCVEC granting the license</a:t>
            </a:r>
          </a:p>
          <a:p>
            <a:r>
              <a:t>The license appears in the FCC ULS database</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T1A05 C 97.7 7-5</a:t>
            </a:r>
          </a:p>
        </p:txBody>
      </p:sp>
    </p:spTree>
    <p:extLst>
      <p:ext uri="{BB962C8B-B14F-4D97-AF65-F5344CB8AC3E}">
        <p14:creationId xmlns:p14="http://schemas.microsoft.com/office/powerpoint/2010/main" val="3549118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How soon after passing the examination for your first amateur radio license may you transmit on the amateur radio bands?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Immediately on receiving your Certificate of Successful Completion of Examination (CSCE)</a:t>
            </a:r>
          </a:p>
          <a:p>
            <a:r>
              <a:t>As soon as your operator/station license grant appears on the ARRL website</a:t>
            </a:r>
          </a:p>
          <a:p>
            <a:r>
              <a:t>As soon as your operator/station license grant appears in the FCC’s license database</a:t>
            </a:r>
          </a:p>
          <a:p>
            <a:r>
              <a:t>As soon as you receive your license in the mail from the FCC</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T1C10 C 97.5a 7-5</a:t>
            </a:r>
          </a:p>
        </p:txBody>
      </p:sp>
    </p:spTree>
    <p:extLst>
      <p:ext uri="{BB962C8B-B14F-4D97-AF65-F5344CB8AC3E}">
        <p14:creationId xmlns:p14="http://schemas.microsoft.com/office/powerpoint/2010/main" val="39221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normal term for an FCC-issued amateur radio license?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Five years</a:t>
            </a:r>
          </a:p>
          <a:p>
            <a:r>
              <a:t>Eight years</a:t>
            </a:r>
          </a:p>
          <a:p>
            <a:r>
              <a:t>Ten years</a:t>
            </a:r>
          </a:p>
          <a:p>
            <a:r>
              <a:t>Life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T1C08 C 97.25 7-5</a:t>
            </a:r>
          </a:p>
        </p:txBody>
      </p:sp>
    </p:spTree>
    <p:extLst>
      <p:ext uri="{BB962C8B-B14F-4D97-AF65-F5344CB8AC3E}">
        <p14:creationId xmlns:p14="http://schemas.microsoft.com/office/powerpoint/2010/main" val="80490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grace period for renewal if an amateur license expires?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Two years</a:t>
            </a:r>
          </a:p>
          <a:p>
            <a:r>
              <a:t>Three years</a:t>
            </a:r>
          </a:p>
          <a:p>
            <a:r>
              <a:t>Five years</a:t>
            </a:r>
          </a:p>
          <a:p>
            <a:r>
              <a:t>Ten years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T1C09 A 97.21(a)(b) 7-5</a:t>
            </a:r>
          </a:p>
        </p:txBody>
      </p:sp>
    </p:spTree>
    <p:extLst>
      <p:ext uri="{BB962C8B-B14F-4D97-AF65-F5344CB8AC3E}">
        <p14:creationId xmlns:p14="http://schemas.microsoft.com/office/powerpoint/2010/main" val="860017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571335"/>
          </a:xfrm>
        </p:spPr>
        <p:txBody>
          <a:bodyPr>
            <a:normAutofit/>
          </a:bodyPr>
          <a:lstStyle/>
          <a:p>
            <a:r>
              <a:t>If your license has expired and is still within the allowable grace period, may you continue to transmit on the amateur radio bands?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Yes, for up to two years</a:t>
            </a:r>
          </a:p>
          <a:p>
            <a:r>
              <a:t>Yes, as soon as you apply for renewal</a:t>
            </a:r>
          </a:p>
          <a:p>
            <a:r>
              <a:t>Yes, for up to one year</a:t>
            </a:r>
          </a:p>
          <a:p>
            <a:r>
              <a:t>No, you must wait until the license has been renewed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T1C11 D 97.21(b) 7-5</a:t>
            </a:r>
          </a:p>
        </p:txBody>
      </p:sp>
    </p:spTree>
    <p:extLst>
      <p:ext uri="{BB962C8B-B14F-4D97-AF65-F5344CB8AC3E}">
        <p14:creationId xmlns:p14="http://schemas.microsoft.com/office/powerpoint/2010/main" val="200686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may happen if the FCC is unable to reach you by email?</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Fine and suspension of operator license</a:t>
            </a:r>
          </a:p>
          <a:p>
            <a:r>
              <a:t>Revocation of the station license or suspension of the operator license</a:t>
            </a:r>
          </a:p>
          <a:p>
            <a:r>
              <a:t>Revocation of access to the license record in the FCC system</a:t>
            </a:r>
          </a:p>
          <a:p>
            <a:r>
              <a:t>Nothing; there is no such requirement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T1C04 B 97.23 7-8</a:t>
            </a:r>
          </a:p>
        </p:txBody>
      </p:sp>
    </p:spTree>
    <p:extLst>
      <p:ext uri="{BB962C8B-B14F-4D97-AF65-F5344CB8AC3E}">
        <p14:creationId xmlns:p14="http://schemas.microsoft.com/office/powerpoint/2010/main" val="4109214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218D8-4634-B4F6-5381-5F7C78F13675}"/>
              </a:ext>
            </a:extLst>
          </p:cNvPr>
          <p:cNvSpPr>
            <a:spLocks noGrp="1"/>
          </p:cNvSpPr>
          <p:nvPr>
            <p:ph type="title"/>
          </p:nvPr>
        </p:nvSpPr>
        <p:spPr/>
        <p:txBody>
          <a:bodyPr/>
          <a:lstStyle/>
          <a:p>
            <a:r>
              <a:rPr lang="en-US" dirty="0"/>
              <a:t>Licensing Terms</a:t>
            </a:r>
          </a:p>
        </p:txBody>
      </p:sp>
      <p:sp>
        <p:nvSpPr>
          <p:cNvPr id="3" name="Content Placeholder 2">
            <a:extLst>
              <a:ext uri="{FF2B5EF4-FFF2-40B4-BE49-F238E27FC236}">
                <a16:creationId xmlns:a16="http://schemas.microsoft.com/office/drawing/2014/main" id="{F1260B84-B1AD-927B-3989-F44B95AF8D2D}"/>
              </a:ext>
            </a:extLst>
          </p:cNvPr>
          <p:cNvSpPr>
            <a:spLocks noGrp="1"/>
          </p:cNvSpPr>
          <p:nvPr>
            <p:ph idx="1"/>
          </p:nvPr>
        </p:nvSpPr>
        <p:spPr/>
        <p:txBody>
          <a:bodyPr/>
          <a:lstStyle/>
          <a:p>
            <a:r>
              <a:rPr lang="en-US" dirty="0"/>
              <a:t>The </a:t>
            </a:r>
            <a:r>
              <a:rPr lang="en-US" i="1" dirty="0">
                <a:solidFill>
                  <a:srgbClr val="DA3427"/>
                </a:solidFill>
              </a:rPr>
              <a:t>Federal Communications Commission </a:t>
            </a:r>
            <a:r>
              <a:rPr lang="en-US" dirty="0"/>
              <a:t>or FCC makes and enforces the rules for the Amateur Radio service in the United States</a:t>
            </a:r>
          </a:p>
          <a:p>
            <a:r>
              <a:rPr lang="en-US" dirty="0"/>
              <a:t>Detailed list of rules &amp; regulations at …</a:t>
            </a:r>
          </a:p>
          <a:p>
            <a:pPr lvl="1"/>
            <a:r>
              <a:rPr lang="en-US" dirty="0">
                <a:hlinkClick r:id="rId2"/>
              </a:rPr>
              <a:t>http://www.arrl.org/part-97-amateur-radio</a:t>
            </a:r>
            <a:endParaRPr lang="en-US" dirty="0"/>
          </a:p>
          <a:p>
            <a:r>
              <a:rPr lang="en-US" dirty="0"/>
              <a:t>Amateur radio is </a:t>
            </a:r>
            <a:r>
              <a:rPr lang="en-US" i="1" dirty="0">
                <a:solidFill>
                  <a:srgbClr val="DA3427"/>
                </a:solidFill>
              </a:rPr>
              <a:t>non-commercial</a:t>
            </a:r>
            <a:r>
              <a:rPr lang="en-US" dirty="0"/>
              <a:t> … hams aren’t allowed to be paid for their services (with a few exceptions) … voluntary</a:t>
            </a:r>
          </a:p>
          <a:p>
            <a:r>
              <a:rPr lang="en-US" dirty="0"/>
              <a:t>Hams use various events to train to operate radio equipment in useful ways and to keep their emergency response skills sharp, such as …</a:t>
            </a:r>
          </a:p>
          <a:p>
            <a:pPr lvl="1"/>
            <a:r>
              <a:rPr lang="en-US" dirty="0"/>
              <a:t>Competitive operating events, chasing awards, and station-building</a:t>
            </a:r>
          </a:p>
        </p:txBody>
      </p:sp>
    </p:spTree>
    <p:extLst>
      <p:ext uri="{BB962C8B-B14F-4D97-AF65-F5344CB8AC3E}">
        <p14:creationId xmlns:p14="http://schemas.microsoft.com/office/powerpoint/2010/main" val="1253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long before the expiration date may an amateur radio license renewal be requested?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30 days</a:t>
            </a:r>
          </a:p>
          <a:p>
            <a:r>
              <a:t>90 days</a:t>
            </a:r>
          </a:p>
          <a:p>
            <a:r>
              <a:t>6 months</a:t>
            </a:r>
          </a:p>
          <a:p>
            <a:r>
              <a:t>1 year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T1C07 B 97.23 7-8</a:t>
            </a:r>
          </a:p>
        </p:txBody>
      </p:sp>
    </p:spTree>
    <p:extLst>
      <p:ext uri="{BB962C8B-B14F-4D97-AF65-F5344CB8AC3E}">
        <p14:creationId xmlns:p14="http://schemas.microsoft.com/office/powerpoint/2010/main" val="352712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frequency ranges are available for phone operation by Technician licensees?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28.050 MHz to 28.150 MHz</a:t>
            </a:r>
          </a:p>
          <a:p>
            <a:r>
              <a:t>28.100 MHz to 28.300 MHz</a:t>
            </a:r>
          </a:p>
          <a:p>
            <a:r>
              <a:t>28.300 MHz to 28.500 MHz</a:t>
            </a:r>
          </a:p>
          <a:p>
            <a:r>
              <a:t>28.500 MHz to 28.600 MHz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T1B01 C 97.301 (e) 7-9</a:t>
            </a:r>
          </a:p>
        </p:txBody>
      </p:sp>
    </p:spTree>
    <p:extLst>
      <p:ext uri="{BB962C8B-B14F-4D97-AF65-F5344CB8AC3E}">
        <p14:creationId xmlns:p14="http://schemas.microsoft.com/office/powerpoint/2010/main" val="1843881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statements is true about using your amateur radio license when operating aboard a vessel or craft in international waters?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Amateur operation is prohibited in international waters</a:t>
            </a:r>
          </a:p>
          <a:p>
            <a:r>
              <a:t>You may only operate during maritime emergencies</a:t>
            </a:r>
          </a:p>
          <a:p>
            <a:r>
              <a:t>You need special FCC authorization for maritime mobile operation</a:t>
            </a:r>
          </a:p>
          <a:p>
            <a:r>
              <a:t>You may operate from a US-documented vessel with the master's permission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T1C06 D 97.5(a)(2) 7-15</a:t>
            </a:r>
          </a:p>
        </p:txBody>
      </p:sp>
    </p:spTree>
    <p:extLst>
      <p:ext uri="{BB962C8B-B14F-4D97-AF65-F5344CB8AC3E}">
        <p14:creationId xmlns:p14="http://schemas.microsoft.com/office/powerpoint/2010/main" val="1776652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frequency is in the 6-meter amateur band?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49.00 MHz</a:t>
            </a:r>
          </a:p>
          <a:p>
            <a:r>
              <a:t>52.525 MHz</a:t>
            </a:r>
          </a:p>
          <a:p>
            <a:r>
              <a:t>28.50 MHz</a:t>
            </a:r>
          </a:p>
          <a:p>
            <a:r>
              <a:t>222.15 MHz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T1B03 B 97.301(a) 7-9</a:t>
            </a:r>
          </a:p>
        </p:txBody>
      </p:sp>
    </p:spTree>
    <p:extLst>
      <p:ext uri="{BB962C8B-B14F-4D97-AF65-F5344CB8AC3E}">
        <p14:creationId xmlns:p14="http://schemas.microsoft.com/office/powerpoint/2010/main" val="764539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amateur band includes 146.52 MHz?</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6 meters</a:t>
            </a:r>
          </a:p>
          <a:p>
            <a:r>
              <a:t>20 meters</a:t>
            </a:r>
          </a:p>
          <a:p>
            <a:r>
              <a:t>70 centimeters</a:t>
            </a:r>
          </a:p>
          <a:p>
            <a:r>
              <a:t>2 meters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T1B04 D 97.301(a) 7-9</a:t>
            </a:r>
          </a:p>
        </p:txBody>
      </p:sp>
    </p:spTree>
    <p:extLst>
      <p:ext uri="{BB962C8B-B14F-4D97-AF65-F5344CB8AC3E}">
        <p14:creationId xmlns:p14="http://schemas.microsoft.com/office/powerpoint/2010/main" val="2125290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On which HF bands does a Technician class operator have phone privileges?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None</a:t>
            </a:r>
          </a:p>
          <a:p>
            <a:r>
              <a:t>10-meter band only</a:t>
            </a:r>
          </a:p>
          <a:p>
            <a:r>
              <a:t>80-meter, 40-meter, 15-meter, and 10-meter bands</a:t>
            </a:r>
          </a:p>
          <a:p>
            <a:r>
              <a:t>30-meter band only</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T1B06 B 97.301(e), 97.305 7-9</a:t>
            </a:r>
          </a:p>
        </p:txBody>
      </p:sp>
    </p:spTree>
    <p:extLst>
      <p:ext uri="{BB962C8B-B14F-4D97-AF65-F5344CB8AC3E}">
        <p14:creationId xmlns:p14="http://schemas.microsoft.com/office/powerpoint/2010/main" val="236576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bands include frequencies where Technicians are authorized to use digital modes such as FT8?</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10 meters</a:t>
            </a:r>
          </a:p>
          <a:p>
            <a:r>
              <a:t>6 meters</a:t>
            </a:r>
          </a:p>
          <a:p>
            <a:r>
              <a:t>2 meters</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T1B05 D 97.305(c) 7-11</a:t>
            </a:r>
          </a:p>
        </p:txBody>
      </p:sp>
    </p:spTree>
    <p:extLst>
      <p:ext uri="{BB962C8B-B14F-4D97-AF65-F5344CB8AC3E}">
        <p14:creationId xmlns:p14="http://schemas.microsoft.com/office/powerpoint/2010/main" val="192139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VHF/UHF band segments are limited to CW only?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50.0 MHz to 50.1 MHz and 144.0 MHz to 144.1 MHz</a:t>
            </a:r>
          </a:p>
          <a:p>
            <a:r>
              <a:t>219 MHz to 220 MHz and 420.0 MHz to 420.1 MHz</a:t>
            </a:r>
          </a:p>
          <a:p>
            <a:r>
              <a:t>902.0 MHz to 902.1 MHz</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T1B07 A 97.305(a), (c) 7-11</a:t>
            </a:r>
          </a:p>
        </p:txBody>
      </p:sp>
    </p:spTree>
    <p:extLst>
      <p:ext uri="{BB962C8B-B14F-4D97-AF65-F5344CB8AC3E}">
        <p14:creationId xmlns:p14="http://schemas.microsoft.com/office/powerpoint/2010/main" val="1499573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maximum peak envelope power output for Technician class operators in their HF band segments?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200 watts</a:t>
            </a:r>
          </a:p>
          <a:p>
            <a:r>
              <a:t>100 watts</a:t>
            </a:r>
          </a:p>
          <a:p>
            <a:r>
              <a:t>50 watts</a:t>
            </a:r>
          </a:p>
          <a:p>
            <a:r>
              <a:t>10 watts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T1B11 A 97.313 7-12</a:t>
            </a:r>
          </a:p>
        </p:txBody>
      </p:sp>
    </p:spTree>
    <p:extLst>
      <p:ext uri="{BB962C8B-B14F-4D97-AF65-F5344CB8AC3E}">
        <p14:creationId xmlns:p14="http://schemas.microsoft.com/office/powerpoint/2010/main" val="209786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288759"/>
            <a:ext cx="10965873" cy="1647702"/>
          </a:xfrm>
        </p:spPr>
        <p:txBody>
          <a:bodyPr>
            <a:normAutofit/>
          </a:bodyPr>
          <a:lstStyle/>
          <a:p>
            <a:r>
              <a:t>Except for some specific restrictions, what is the maximum peak envelope power output for Technician class operators using frequencies above 30 MHz?</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50 watts</a:t>
            </a:r>
          </a:p>
          <a:p>
            <a:r>
              <a:t>100 watts</a:t>
            </a:r>
          </a:p>
          <a:p>
            <a:r>
              <a:t>500 watts</a:t>
            </a:r>
          </a:p>
          <a:p>
            <a:r>
              <a:t>1500 watts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T1B12 D 97.313(b) 7-12</a:t>
            </a:r>
          </a:p>
        </p:txBody>
      </p:sp>
    </p:spTree>
    <p:extLst>
      <p:ext uri="{BB962C8B-B14F-4D97-AF65-F5344CB8AC3E}">
        <p14:creationId xmlns:p14="http://schemas.microsoft.com/office/powerpoint/2010/main" val="577742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92C16C-B39B-47CB-E51A-C5EA027A42F9}"/>
              </a:ext>
            </a:extLst>
          </p:cNvPr>
          <p:cNvSpPr>
            <a:spLocks noGrp="1"/>
          </p:cNvSpPr>
          <p:nvPr>
            <p:ph type="title"/>
          </p:nvPr>
        </p:nvSpPr>
        <p:spPr/>
        <p:txBody>
          <a:bodyPr/>
          <a:lstStyle/>
          <a:p>
            <a:r>
              <a:rPr lang="en-US" dirty="0"/>
              <a:t>Types and Classes of Licenses</a:t>
            </a:r>
          </a:p>
        </p:txBody>
      </p:sp>
      <p:sp>
        <p:nvSpPr>
          <p:cNvPr id="3" name="Content Placeholder 2">
            <a:extLst>
              <a:ext uri="{FF2B5EF4-FFF2-40B4-BE49-F238E27FC236}">
                <a16:creationId xmlns:a16="http://schemas.microsoft.com/office/drawing/2014/main" id="{D8EEF153-24ED-15BA-A7D6-F8FFBF4C3476}"/>
              </a:ext>
            </a:extLst>
          </p:cNvPr>
          <p:cNvSpPr>
            <a:spLocks noGrp="1"/>
          </p:cNvSpPr>
          <p:nvPr>
            <p:ph idx="1"/>
          </p:nvPr>
        </p:nvSpPr>
        <p:spPr/>
        <p:txBody>
          <a:bodyPr>
            <a:normAutofit/>
          </a:bodyPr>
          <a:lstStyle/>
          <a:p>
            <a:r>
              <a:rPr lang="en-US" dirty="0"/>
              <a:t>An Amateur Radio license consists of two parts — an </a:t>
            </a:r>
            <a:r>
              <a:rPr lang="en-US" i="1" dirty="0">
                <a:solidFill>
                  <a:srgbClr val="DA3427"/>
                </a:solidFill>
              </a:rPr>
              <a:t>operator license </a:t>
            </a:r>
            <a:r>
              <a:rPr lang="en-US" dirty="0"/>
              <a:t>and a </a:t>
            </a:r>
            <a:r>
              <a:rPr lang="en-US" i="1" dirty="0">
                <a:solidFill>
                  <a:srgbClr val="DA3427"/>
                </a:solidFill>
              </a:rPr>
              <a:t>station license</a:t>
            </a:r>
          </a:p>
          <a:p>
            <a:pPr lvl="1"/>
            <a:r>
              <a:rPr lang="en-US" dirty="0"/>
              <a:t>Operator license gives you permission to operate an amateur station</a:t>
            </a:r>
          </a:p>
          <a:p>
            <a:pPr lvl="1"/>
            <a:r>
              <a:rPr lang="en-US" dirty="0"/>
              <a:t>Station license authorizes you to have an amateur station</a:t>
            </a:r>
          </a:p>
          <a:p>
            <a:pPr lvl="1"/>
            <a:r>
              <a:rPr lang="en-US" dirty="0"/>
              <a:t>Each person can have only </a:t>
            </a:r>
            <a:r>
              <a:rPr lang="en-US" b="1" dirty="0">
                <a:solidFill>
                  <a:srgbClr val="0000FF"/>
                </a:solidFill>
              </a:rPr>
              <a:t>ONE</a:t>
            </a:r>
            <a:r>
              <a:rPr lang="en-US" dirty="0"/>
              <a:t> such license</a:t>
            </a:r>
          </a:p>
          <a:p>
            <a:r>
              <a:rPr lang="en-US" dirty="0"/>
              <a:t>There are three classes of Amateur Radio licenses being granted today: Technician, General, and Amateur Extra</a:t>
            </a:r>
          </a:p>
          <a:p>
            <a:pPr lvl="1"/>
            <a:r>
              <a:rPr lang="en-US" dirty="0"/>
              <a:t>Each carries a different set of </a:t>
            </a:r>
            <a:r>
              <a:rPr lang="en-US" i="1" dirty="0">
                <a:solidFill>
                  <a:srgbClr val="DA3427"/>
                </a:solidFill>
              </a:rPr>
              <a:t>frequency</a:t>
            </a:r>
            <a:r>
              <a:rPr lang="en-US" dirty="0"/>
              <a:t> and </a:t>
            </a:r>
            <a:r>
              <a:rPr lang="en-US" i="1" dirty="0">
                <a:solidFill>
                  <a:srgbClr val="DA3427"/>
                </a:solidFill>
              </a:rPr>
              <a:t>operating privileges</a:t>
            </a:r>
          </a:p>
          <a:p>
            <a:r>
              <a:rPr lang="en-US" dirty="0"/>
              <a:t>Clubs can also be license holders</a:t>
            </a:r>
          </a:p>
          <a:p>
            <a:pPr lvl="1"/>
            <a:r>
              <a:rPr lang="en-US" dirty="0"/>
              <a:t>Clubs must have at least </a:t>
            </a:r>
            <a:r>
              <a:rPr lang="en-US" b="1" dirty="0">
                <a:solidFill>
                  <a:srgbClr val="0000FF"/>
                </a:solidFill>
              </a:rPr>
              <a:t>FOUR</a:t>
            </a:r>
            <a:r>
              <a:rPr lang="en-US" dirty="0"/>
              <a:t> members to be organized … see rule 97.5 (b)</a:t>
            </a:r>
          </a:p>
        </p:txBody>
      </p:sp>
    </p:spTree>
    <p:extLst>
      <p:ext uri="{BB962C8B-B14F-4D97-AF65-F5344CB8AC3E}">
        <p14:creationId xmlns:p14="http://schemas.microsoft.com/office/powerpoint/2010/main" val="31154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are US amateurs restricted in segments of bands where the Amateur Radio Service is secondary?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U.S. amateurs may find non-amateur stations in those segments, and must avoid interfering with them</a:t>
            </a:r>
          </a:p>
          <a:p>
            <a:r>
              <a:t>U.S. amateurs must give foreign amateur stations priority in those segments</a:t>
            </a:r>
          </a:p>
          <a:p>
            <a:r>
              <a:t>International communications are not permitted in those segments</a:t>
            </a:r>
          </a:p>
          <a:p>
            <a:r>
              <a:t>Digital transmissions are not permitted in those segments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T1B08 A 97.303 7-13</a:t>
            </a:r>
          </a:p>
        </p:txBody>
      </p:sp>
    </p:spTree>
    <p:extLst>
      <p:ext uri="{BB962C8B-B14F-4D97-AF65-F5344CB8AC3E}">
        <p14:creationId xmlns:p14="http://schemas.microsoft.com/office/powerpoint/2010/main" val="3625928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20843"/>
            <a:ext cx="10965873" cy="1615618"/>
          </a:xfrm>
        </p:spPr>
        <p:txBody>
          <a:bodyPr>
            <a:normAutofit/>
          </a:bodyPr>
          <a:lstStyle/>
          <a:p>
            <a:r>
              <a:t>Who recommends transmit/receive channels for repeater and auxiliary stations?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Frequency Spectrum Manager appointed by the FCC</a:t>
            </a:r>
          </a:p>
          <a:p>
            <a:r>
              <a:t>A Volunteer Frequency Coordinator recognized by local amateurs</a:t>
            </a:r>
          </a:p>
          <a:p>
            <a:r>
              <a:t>An FCC Regional Field Office</a:t>
            </a:r>
          </a:p>
          <a:p>
            <a:r>
              <a:t>The International Telecommunication Union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T1A08 B 97.3(a)(22) 7-13</a:t>
            </a:r>
          </a:p>
        </p:txBody>
      </p:sp>
    </p:spTree>
    <p:extLst>
      <p:ext uri="{BB962C8B-B14F-4D97-AF65-F5344CB8AC3E}">
        <p14:creationId xmlns:p14="http://schemas.microsoft.com/office/powerpoint/2010/main" val="281499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Who selects a Frequency Coordinator?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FCC Office of Spectrum Management and Coordination Policy</a:t>
            </a:r>
          </a:p>
          <a:p>
            <a:r>
              <a:t>The local chapter of the Office of National Council of Independent Frequency Coordinators</a:t>
            </a:r>
          </a:p>
          <a:p>
            <a:r>
              <a:t>Amateur operators in a local or regional area whose stations are eligible to be repeater or auxiliary stations</a:t>
            </a:r>
          </a:p>
          <a:p>
            <a:r>
              <a:t>The FCC Regional Field Office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T1A09 C 97.3(a)(22) 7-13</a:t>
            </a:r>
          </a:p>
        </p:txBody>
      </p:sp>
    </p:spTree>
    <p:extLst>
      <p:ext uri="{BB962C8B-B14F-4D97-AF65-F5344CB8AC3E}">
        <p14:creationId xmlns:p14="http://schemas.microsoft.com/office/powerpoint/2010/main" val="1896243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244F8-DE98-E050-FEBC-2BDE9353E643}"/>
              </a:ext>
            </a:extLst>
          </p:cNvPr>
          <p:cNvSpPr>
            <a:spLocks noGrp="1"/>
          </p:cNvSpPr>
          <p:nvPr>
            <p:ph type="title"/>
          </p:nvPr>
        </p:nvSpPr>
        <p:spPr/>
        <p:txBody>
          <a:bodyPr/>
          <a:lstStyle/>
          <a:p>
            <a:r>
              <a:rPr lang="en-US" dirty="0"/>
              <a:t>International Rules</a:t>
            </a:r>
          </a:p>
        </p:txBody>
      </p:sp>
      <p:sp>
        <p:nvSpPr>
          <p:cNvPr id="3" name="Content Placeholder 2">
            <a:extLst>
              <a:ext uri="{FF2B5EF4-FFF2-40B4-BE49-F238E27FC236}">
                <a16:creationId xmlns:a16="http://schemas.microsoft.com/office/drawing/2014/main" id="{41968890-A5EF-23B0-892A-880CD0B0AB98}"/>
              </a:ext>
            </a:extLst>
          </p:cNvPr>
          <p:cNvSpPr>
            <a:spLocks noGrp="1"/>
          </p:cNvSpPr>
          <p:nvPr>
            <p:ph idx="1"/>
          </p:nvPr>
        </p:nvSpPr>
        <p:spPr>
          <a:xfrm>
            <a:off x="838200" y="1825625"/>
            <a:ext cx="10515600" cy="4667250"/>
          </a:xfrm>
        </p:spPr>
        <p:txBody>
          <a:bodyPr>
            <a:normAutofit lnSpcReduction="10000"/>
          </a:bodyPr>
          <a:lstStyle/>
          <a:p>
            <a:r>
              <a:rPr lang="en-US" dirty="0"/>
              <a:t>Every country has its equivalent agency to the FCC</a:t>
            </a:r>
          </a:p>
          <a:p>
            <a:r>
              <a:rPr lang="en-US" dirty="0"/>
              <a:t>The </a:t>
            </a:r>
            <a:r>
              <a:rPr lang="en-US" i="1" dirty="0">
                <a:solidFill>
                  <a:srgbClr val="DA3427"/>
                </a:solidFill>
              </a:rPr>
              <a:t>International Telecommunication Union </a:t>
            </a:r>
            <a:r>
              <a:rPr lang="en-US" dirty="0"/>
              <a:t>(ITU) coordinates allocations across international borders</a:t>
            </a:r>
          </a:p>
          <a:p>
            <a:r>
              <a:rPr lang="en-US" dirty="0"/>
              <a:t>The ITU divides the world into the three regions … US is region 2 (except for some territories in the Pacific … region 3)</a:t>
            </a:r>
          </a:p>
          <a:p>
            <a:r>
              <a:rPr lang="en-US" dirty="0"/>
              <a:t>Unless specifically prohibited by the government of either country, any ham can talk to any other ham</a:t>
            </a:r>
          </a:p>
          <a:p>
            <a:pPr lvl="1"/>
            <a:r>
              <a:rPr lang="en-US" dirty="0"/>
              <a:t>International communications must be limited to the purposes of the amateur service or remarks of a personal nature</a:t>
            </a:r>
          </a:p>
          <a:p>
            <a:r>
              <a:rPr lang="en-US" dirty="0"/>
              <a:t>The FCC can prohibit contacts between US citizens and those of specific other countries by notifying the ITU of its objections (uncommon!)</a:t>
            </a:r>
          </a:p>
          <a:p>
            <a:endParaRPr lang="en-US" dirty="0"/>
          </a:p>
          <a:p>
            <a:endParaRPr lang="en-US" dirty="0"/>
          </a:p>
          <a:p>
            <a:endParaRPr lang="en-US" dirty="0"/>
          </a:p>
        </p:txBody>
      </p:sp>
    </p:spTree>
    <p:extLst>
      <p:ext uri="{BB962C8B-B14F-4D97-AF65-F5344CB8AC3E}">
        <p14:creationId xmlns:p14="http://schemas.microsoft.com/office/powerpoint/2010/main" val="391517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4F758-CC7A-E67A-A0A6-7559DCCA50AC}"/>
              </a:ext>
            </a:extLst>
          </p:cNvPr>
          <p:cNvSpPr>
            <a:spLocks noGrp="1"/>
          </p:cNvSpPr>
          <p:nvPr>
            <p:ph type="title"/>
          </p:nvPr>
        </p:nvSpPr>
        <p:spPr/>
        <p:txBody>
          <a:bodyPr/>
          <a:lstStyle/>
          <a:p>
            <a:r>
              <a:rPr lang="en-US" dirty="0"/>
              <a:t>International Operating</a:t>
            </a:r>
          </a:p>
        </p:txBody>
      </p:sp>
      <p:sp>
        <p:nvSpPr>
          <p:cNvPr id="3" name="Content Placeholder 2">
            <a:extLst>
              <a:ext uri="{FF2B5EF4-FFF2-40B4-BE49-F238E27FC236}">
                <a16:creationId xmlns:a16="http://schemas.microsoft.com/office/drawing/2014/main" id="{5306A222-98A9-2151-26A9-024F92951692}"/>
              </a:ext>
            </a:extLst>
          </p:cNvPr>
          <p:cNvSpPr>
            <a:spLocks noGrp="1"/>
          </p:cNvSpPr>
          <p:nvPr>
            <p:ph idx="1"/>
          </p:nvPr>
        </p:nvSpPr>
        <p:spPr/>
        <p:txBody>
          <a:bodyPr/>
          <a:lstStyle/>
          <a:p>
            <a:r>
              <a:rPr lang="en-US" dirty="0"/>
              <a:t>The foreign country must permit amateur operation (some don’t)</a:t>
            </a:r>
          </a:p>
          <a:p>
            <a:r>
              <a:rPr lang="en-US" dirty="0"/>
              <a:t>You must have permission when you are inside a country’s national boundaries (and territorial waters)</a:t>
            </a:r>
          </a:p>
          <a:p>
            <a:pPr lvl="1"/>
            <a:r>
              <a:rPr lang="en-US" dirty="0"/>
              <a:t>You are required to operate according to their rules</a:t>
            </a:r>
          </a:p>
          <a:p>
            <a:r>
              <a:rPr lang="en-US" dirty="0"/>
              <a:t>You may also operate from any vessel or craft that is documented or registered in the United States</a:t>
            </a:r>
          </a:p>
          <a:p>
            <a:pPr lvl="1"/>
            <a:r>
              <a:rPr lang="en-US" dirty="0"/>
              <a:t>If the vessel is in territorial waters, regulations of the host country and those of the vessel’s registry both apply</a:t>
            </a:r>
          </a:p>
          <a:p>
            <a:pPr lvl="1"/>
            <a:endParaRPr lang="en-US" dirty="0"/>
          </a:p>
          <a:p>
            <a:endParaRPr lang="en-US" dirty="0"/>
          </a:p>
        </p:txBody>
      </p:sp>
    </p:spTree>
    <p:extLst>
      <p:ext uri="{BB962C8B-B14F-4D97-AF65-F5344CB8AC3E}">
        <p14:creationId xmlns:p14="http://schemas.microsoft.com/office/powerpoint/2010/main" val="3375745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8ECE5-D901-EF52-A610-604721465BA4}"/>
              </a:ext>
            </a:extLst>
          </p:cNvPr>
          <p:cNvSpPr>
            <a:spLocks noGrp="1"/>
          </p:cNvSpPr>
          <p:nvPr>
            <p:ph type="title"/>
          </p:nvPr>
        </p:nvSpPr>
        <p:spPr>
          <a:xfrm>
            <a:off x="838200" y="213273"/>
            <a:ext cx="10515600" cy="1325563"/>
          </a:xfrm>
        </p:spPr>
        <p:txBody>
          <a:bodyPr/>
          <a:lstStyle/>
          <a:p>
            <a:r>
              <a:rPr lang="en-US" dirty="0"/>
              <a:t>Call Signs</a:t>
            </a:r>
          </a:p>
        </p:txBody>
      </p:sp>
      <p:sp>
        <p:nvSpPr>
          <p:cNvPr id="3" name="Content Placeholder 2">
            <a:extLst>
              <a:ext uri="{FF2B5EF4-FFF2-40B4-BE49-F238E27FC236}">
                <a16:creationId xmlns:a16="http://schemas.microsoft.com/office/drawing/2014/main" id="{313FFC1C-28AD-43EA-7531-8D4912E8178C}"/>
              </a:ext>
            </a:extLst>
          </p:cNvPr>
          <p:cNvSpPr>
            <a:spLocks noGrp="1"/>
          </p:cNvSpPr>
          <p:nvPr>
            <p:ph idx="1"/>
          </p:nvPr>
        </p:nvSpPr>
        <p:spPr>
          <a:xfrm>
            <a:off x="838200" y="1346662"/>
            <a:ext cx="10515600" cy="1961803"/>
          </a:xfrm>
        </p:spPr>
        <p:txBody>
          <a:bodyPr>
            <a:normAutofit fontScale="92500" lnSpcReduction="10000"/>
          </a:bodyPr>
          <a:lstStyle/>
          <a:p>
            <a:r>
              <a:rPr lang="en-US" dirty="0"/>
              <a:t>Amateur call signs have a prefix and suffix</a:t>
            </a:r>
          </a:p>
          <a:p>
            <a:pPr lvl="1"/>
            <a:r>
              <a:rPr lang="en-US" dirty="0"/>
              <a:t>Prefix: One or two letters and one numeral</a:t>
            </a:r>
          </a:p>
          <a:p>
            <a:pPr lvl="1"/>
            <a:r>
              <a:rPr lang="en-US" dirty="0"/>
              <a:t>Suffix: One to three letters</a:t>
            </a:r>
          </a:p>
          <a:p>
            <a:r>
              <a:rPr lang="en-US" dirty="0"/>
              <a:t>Technician class license holders may choose their own </a:t>
            </a:r>
            <a:r>
              <a:rPr lang="en-US" i="1" dirty="0">
                <a:solidFill>
                  <a:srgbClr val="DA3427"/>
                </a:solidFill>
              </a:rPr>
              <a:t>vanity</a:t>
            </a:r>
            <a:r>
              <a:rPr lang="en-US" dirty="0"/>
              <a:t> call sign (from Groups C or D)</a:t>
            </a:r>
          </a:p>
          <a:p>
            <a:endParaRPr lang="en-US" dirty="0"/>
          </a:p>
          <a:p>
            <a:endParaRPr lang="en-US" dirty="0"/>
          </a:p>
        </p:txBody>
      </p:sp>
      <p:pic>
        <p:nvPicPr>
          <p:cNvPr id="5" name="Picture 4">
            <a:extLst>
              <a:ext uri="{FF2B5EF4-FFF2-40B4-BE49-F238E27FC236}">
                <a16:creationId xmlns:a16="http://schemas.microsoft.com/office/drawing/2014/main" id="{6C6C2422-046E-FD32-E3E8-D5B9E8A8C18F}"/>
              </a:ext>
            </a:extLst>
          </p:cNvPr>
          <p:cNvPicPr>
            <a:picLocks noChangeAspect="1"/>
          </p:cNvPicPr>
          <p:nvPr/>
        </p:nvPicPr>
        <p:blipFill>
          <a:blip r:embed="rId2"/>
          <a:stretch>
            <a:fillRect/>
          </a:stretch>
        </p:blipFill>
        <p:spPr>
          <a:xfrm>
            <a:off x="984836" y="3882043"/>
            <a:ext cx="9010894" cy="2942706"/>
          </a:xfrm>
          <a:prstGeom prst="rect">
            <a:avLst/>
          </a:prstGeom>
          <a:ln>
            <a:solidFill>
              <a:schemeClr val="tx1"/>
            </a:solidFill>
          </a:ln>
        </p:spPr>
      </p:pic>
      <p:sp>
        <p:nvSpPr>
          <p:cNvPr id="6" name="TextBox 5">
            <a:extLst>
              <a:ext uri="{FF2B5EF4-FFF2-40B4-BE49-F238E27FC236}">
                <a16:creationId xmlns:a16="http://schemas.microsoft.com/office/drawing/2014/main" id="{402E5C7D-F118-CA53-3E98-32A96DB69206}"/>
              </a:ext>
            </a:extLst>
          </p:cNvPr>
          <p:cNvSpPr txBox="1"/>
          <p:nvPr/>
        </p:nvSpPr>
        <p:spPr>
          <a:xfrm>
            <a:off x="1978428" y="3302867"/>
            <a:ext cx="5519651" cy="584775"/>
          </a:xfrm>
          <a:prstGeom prst="rect">
            <a:avLst/>
          </a:prstGeom>
          <a:noFill/>
        </p:spPr>
        <p:txBody>
          <a:bodyPr wrap="square" rtlCol="0">
            <a:spAutoFit/>
          </a:bodyPr>
          <a:lstStyle/>
          <a:p>
            <a:r>
              <a:rPr lang="en-US" sz="3200" dirty="0">
                <a:solidFill>
                  <a:srgbClr val="0000FF"/>
                </a:solidFill>
              </a:rPr>
              <a:t>US Amateur Call Sign Formats</a:t>
            </a:r>
          </a:p>
        </p:txBody>
      </p:sp>
    </p:spTree>
    <p:extLst>
      <p:ext uri="{BB962C8B-B14F-4D97-AF65-F5344CB8AC3E}">
        <p14:creationId xmlns:p14="http://schemas.microsoft.com/office/powerpoint/2010/main" val="1579022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par>
                                <p:cTn id="28" presetID="14" presetClass="entr" presetSubtype="1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81E322-15EB-60A2-167F-BF9F4764C4A9}"/>
              </a:ext>
            </a:extLst>
          </p:cNvPr>
          <p:cNvPicPr>
            <a:picLocks noChangeAspect="1"/>
          </p:cNvPicPr>
          <p:nvPr/>
        </p:nvPicPr>
        <p:blipFill>
          <a:blip r:embed="rId2"/>
          <a:stretch>
            <a:fillRect/>
          </a:stretch>
        </p:blipFill>
        <p:spPr>
          <a:xfrm>
            <a:off x="2856263" y="564062"/>
            <a:ext cx="9124251" cy="5886614"/>
          </a:xfrm>
          <a:prstGeom prst="rect">
            <a:avLst/>
          </a:prstGeom>
        </p:spPr>
      </p:pic>
      <p:sp>
        <p:nvSpPr>
          <p:cNvPr id="4" name="TextBox 3">
            <a:extLst>
              <a:ext uri="{FF2B5EF4-FFF2-40B4-BE49-F238E27FC236}">
                <a16:creationId xmlns:a16="http://schemas.microsoft.com/office/drawing/2014/main" id="{6E887CB4-587C-B206-89DE-4594C299113F}"/>
              </a:ext>
            </a:extLst>
          </p:cNvPr>
          <p:cNvSpPr txBox="1"/>
          <p:nvPr/>
        </p:nvSpPr>
        <p:spPr>
          <a:xfrm>
            <a:off x="232756" y="564062"/>
            <a:ext cx="2623507" cy="5878532"/>
          </a:xfrm>
          <a:prstGeom prst="rect">
            <a:avLst/>
          </a:prstGeom>
          <a:noFill/>
        </p:spPr>
        <p:txBody>
          <a:bodyPr wrap="square" rtlCol="0">
            <a:spAutoFit/>
          </a:bodyPr>
          <a:lstStyle/>
          <a:p>
            <a:r>
              <a:rPr lang="en-US" sz="3200" dirty="0">
                <a:solidFill>
                  <a:srgbClr val="0000FF"/>
                </a:solidFill>
              </a:rPr>
              <a:t>US Call Districts</a:t>
            </a:r>
          </a:p>
          <a:p>
            <a:endParaRPr lang="en-US" sz="2400" dirty="0"/>
          </a:p>
          <a:p>
            <a:r>
              <a:rPr lang="en-US" sz="2400" dirty="0"/>
              <a:t>You are assigned the numeral part of your call by the FCC, based upon where you live. If you move, this number stays with you. HOWEVER, you may request (and obtain) a vanity call outside your district!</a:t>
            </a:r>
          </a:p>
        </p:txBody>
      </p:sp>
    </p:spTree>
    <p:extLst>
      <p:ext uri="{BB962C8B-B14F-4D97-AF65-F5344CB8AC3E}">
        <p14:creationId xmlns:p14="http://schemas.microsoft.com/office/powerpoint/2010/main" val="19710151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42328720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types of international communications are FCC-licensed amateur radio stations permitted to make?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Communications incidental to the purposes of the Amateur Radio Service and remarks of a personal character</a:t>
            </a:r>
          </a:p>
          <a:p>
            <a:r>
              <a:t>Communications incidental to conducting business or remarks of a personal nature</a:t>
            </a:r>
          </a:p>
          <a:p>
            <a:r>
              <a:t>Only communications incidental to contest exchanges; all other communications are prohibited</a:t>
            </a:r>
          </a:p>
          <a:p>
            <a:r>
              <a:t>Any communications that would be permitted by an international broadcast station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T1C03 A 97.117 7-15</a:t>
            </a:r>
          </a:p>
        </p:txBody>
      </p:sp>
    </p:spTree>
    <p:extLst>
      <p:ext uri="{BB962C8B-B14F-4D97-AF65-F5344CB8AC3E}">
        <p14:creationId xmlns:p14="http://schemas.microsoft.com/office/powerpoint/2010/main" val="3469125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With which countries are FCC-licensed amateur radio stations prohibited from exchanging communications?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Any country whose administration has notified the International Telecommunication Union (ITU) that it objects to such communications</a:t>
            </a:r>
          </a:p>
          <a:p>
            <a:r>
              <a:t>Any country whose administration has notified the American Radio Relay League (ARRL) that it objects to such communications</a:t>
            </a:r>
          </a:p>
          <a:p>
            <a:r>
              <a:t>Any country banned from such communications by the International Amateur Radio Union (IARU)</a:t>
            </a:r>
          </a:p>
          <a:p>
            <a:r>
              <a:t>Any country banned from making such communications by the American Radio Relay League (ARRL)</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T1D01 A 97.111(a)(1) 7-15</a:t>
            </a:r>
          </a:p>
        </p:txBody>
      </p:sp>
    </p:spTree>
    <p:extLst>
      <p:ext uri="{BB962C8B-B14F-4D97-AF65-F5344CB8AC3E}">
        <p14:creationId xmlns:p14="http://schemas.microsoft.com/office/powerpoint/2010/main" val="2329879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E5E054B-1C17-77A1-87F8-19E09F215B63}"/>
              </a:ext>
            </a:extLst>
          </p:cNvPr>
          <p:cNvPicPr>
            <a:picLocks noChangeAspect="1"/>
          </p:cNvPicPr>
          <p:nvPr/>
        </p:nvPicPr>
        <p:blipFill>
          <a:blip r:embed="rId2"/>
          <a:stretch>
            <a:fillRect/>
          </a:stretch>
        </p:blipFill>
        <p:spPr>
          <a:xfrm>
            <a:off x="160720" y="128286"/>
            <a:ext cx="5630379" cy="6729714"/>
          </a:xfrm>
          <a:prstGeom prst="rect">
            <a:avLst/>
          </a:prstGeom>
        </p:spPr>
      </p:pic>
      <p:sp>
        <p:nvSpPr>
          <p:cNvPr id="6" name="TextBox 5">
            <a:extLst>
              <a:ext uri="{FF2B5EF4-FFF2-40B4-BE49-F238E27FC236}">
                <a16:creationId xmlns:a16="http://schemas.microsoft.com/office/drawing/2014/main" id="{B3013C14-1425-1B8B-4561-3ADD4D11ACFD}"/>
              </a:ext>
            </a:extLst>
          </p:cNvPr>
          <p:cNvSpPr txBox="1"/>
          <p:nvPr/>
        </p:nvSpPr>
        <p:spPr>
          <a:xfrm>
            <a:off x="6766560" y="3139440"/>
            <a:ext cx="4800600" cy="3046988"/>
          </a:xfrm>
          <a:prstGeom prst="rect">
            <a:avLst/>
          </a:prstGeom>
          <a:noFill/>
        </p:spPr>
        <p:txBody>
          <a:bodyPr wrap="square" rtlCol="0">
            <a:spAutoFit/>
          </a:bodyPr>
          <a:lstStyle/>
          <a:p>
            <a:r>
              <a:rPr lang="en-US" sz="2400" dirty="0"/>
              <a:t>Figure 7.1 — An FCC Amateur Radio license is both an operator and a station license. The printed license shown here has two sections: one for posting in your station and one to carry with you. For information on obtaining a copy of your license, see www.arrl.org/obtain-license-copy.</a:t>
            </a:r>
          </a:p>
        </p:txBody>
      </p:sp>
      <p:sp>
        <p:nvSpPr>
          <p:cNvPr id="7" name="TextBox 6">
            <a:extLst>
              <a:ext uri="{FF2B5EF4-FFF2-40B4-BE49-F238E27FC236}">
                <a16:creationId xmlns:a16="http://schemas.microsoft.com/office/drawing/2014/main" id="{000C42FE-BB2D-D789-0DA8-57BF46355E5F}"/>
              </a:ext>
            </a:extLst>
          </p:cNvPr>
          <p:cNvSpPr txBox="1"/>
          <p:nvPr/>
        </p:nvSpPr>
        <p:spPr>
          <a:xfrm>
            <a:off x="6400903" y="1038106"/>
            <a:ext cx="3611880" cy="584775"/>
          </a:xfrm>
          <a:prstGeom prst="rect">
            <a:avLst/>
          </a:prstGeom>
          <a:noFill/>
        </p:spPr>
        <p:txBody>
          <a:bodyPr wrap="square" rtlCol="0">
            <a:spAutoFit/>
          </a:bodyPr>
          <a:lstStyle/>
          <a:p>
            <a:r>
              <a:rPr lang="en-US" sz="3200" i="1" dirty="0">
                <a:solidFill>
                  <a:srgbClr val="0000FF"/>
                </a:solidFill>
              </a:rPr>
              <a:t>Sample license</a:t>
            </a:r>
          </a:p>
        </p:txBody>
      </p:sp>
    </p:spTree>
    <p:extLst>
      <p:ext uri="{BB962C8B-B14F-4D97-AF65-F5344CB8AC3E}">
        <p14:creationId xmlns:p14="http://schemas.microsoft.com/office/powerpoint/2010/main" val="2173005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Who may select a desired call sign under the vanity call sign rules?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Only a licensed amateur with a General or Amateur Extra Class license</a:t>
            </a:r>
          </a:p>
          <a:p>
            <a:r>
              <a:t>Only a licensed amateur with an Amateur Extra Class license</a:t>
            </a:r>
          </a:p>
          <a:p>
            <a:r>
              <a:t>Only a licensed amateur who has been licensed continuously for more than 10 years</a:t>
            </a:r>
          </a:p>
          <a:p>
            <a:r>
              <a:t>Any licensed amateur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T1C02 D 97.19 7-17</a:t>
            </a:r>
          </a:p>
        </p:txBody>
      </p:sp>
    </p:spTree>
    <p:extLst>
      <p:ext uri="{BB962C8B-B14F-4D97-AF65-F5344CB8AC3E}">
        <p14:creationId xmlns:p14="http://schemas.microsoft.com/office/powerpoint/2010/main" val="975477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should you not set your transmit frequency to be exactly at the edge of an amateur band or sub-band?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To allow for calibration error in the transmitter frequency display</a:t>
            </a:r>
          </a:p>
          <a:p>
            <a:r>
              <a:t>So that modulation sidebands do not extend beyond the band edge</a:t>
            </a:r>
          </a:p>
          <a:p>
            <a:r>
              <a:t>To allow for transmitter frequency drift</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T1B09 D 2026-2030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valid Group D call sign format for Technician class?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KF1XXX</a:t>
            </a:r>
          </a:p>
          <a:p>
            <a:r>
              <a:t>KA1X</a:t>
            </a:r>
          </a:p>
          <a:p>
            <a:r>
              <a:t>W1XX</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T1C05 A 7-17</a:t>
            </a:r>
          </a:p>
        </p:txBody>
      </p:sp>
    </p:spTree>
    <p:extLst>
      <p:ext uri="{BB962C8B-B14F-4D97-AF65-F5344CB8AC3E}">
        <p14:creationId xmlns:p14="http://schemas.microsoft.com/office/powerpoint/2010/main" val="2444169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7</a:t>
            </a:r>
          </a:p>
        </p:txBody>
      </p:sp>
      <p:pic>
        <p:nvPicPr>
          <p:cNvPr id="3" name="Picture 2">
            <a:extLst>
              <a:ext uri="{FF2B5EF4-FFF2-40B4-BE49-F238E27FC236}">
                <a16:creationId xmlns:a16="http://schemas.microsoft.com/office/drawing/2014/main"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val="949411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1AF88-D494-9BE7-862D-6C14C5131B32}"/>
              </a:ext>
            </a:extLst>
          </p:cNvPr>
          <p:cNvSpPr>
            <a:spLocks noGrp="1"/>
          </p:cNvSpPr>
          <p:nvPr>
            <p:ph type="title"/>
          </p:nvPr>
        </p:nvSpPr>
        <p:spPr/>
        <p:txBody>
          <a:bodyPr/>
          <a:lstStyle/>
          <a:p>
            <a:r>
              <a:rPr lang="en-US" dirty="0"/>
              <a:t>Examinations</a:t>
            </a:r>
          </a:p>
        </p:txBody>
      </p:sp>
      <p:sp>
        <p:nvSpPr>
          <p:cNvPr id="3" name="Content Placeholder 2">
            <a:extLst>
              <a:ext uri="{FF2B5EF4-FFF2-40B4-BE49-F238E27FC236}">
                <a16:creationId xmlns:a16="http://schemas.microsoft.com/office/drawing/2014/main" id="{D52D4D52-B224-6333-FE82-277FC73D2C55}"/>
              </a:ext>
            </a:extLst>
          </p:cNvPr>
          <p:cNvSpPr>
            <a:spLocks noGrp="1"/>
          </p:cNvSpPr>
          <p:nvPr>
            <p:ph idx="1"/>
          </p:nvPr>
        </p:nvSpPr>
        <p:spPr>
          <a:xfrm>
            <a:off x="838200" y="1825625"/>
            <a:ext cx="10982498" cy="4667250"/>
          </a:xfrm>
        </p:spPr>
        <p:txBody>
          <a:bodyPr>
            <a:normAutofit fontScale="92500"/>
          </a:bodyPr>
          <a:lstStyle/>
          <a:p>
            <a:r>
              <a:rPr lang="en-US" dirty="0"/>
              <a:t>Amateur volunteers run their own exam sessions</a:t>
            </a:r>
          </a:p>
          <a:p>
            <a:pPr lvl="1">
              <a:buClr>
                <a:schemeClr val="tx1"/>
              </a:buClr>
            </a:pPr>
            <a:r>
              <a:rPr lang="en-US" i="1" dirty="0">
                <a:solidFill>
                  <a:srgbClr val="DA3427"/>
                </a:solidFill>
              </a:rPr>
              <a:t>Volunteer Examiner Coordinators</a:t>
            </a:r>
            <a:r>
              <a:rPr lang="en-US" dirty="0"/>
              <a:t> (VEC): An organization or group that administers exams</a:t>
            </a:r>
          </a:p>
          <a:p>
            <a:pPr lvl="1">
              <a:buClr>
                <a:schemeClr val="tx1"/>
              </a:buClr>
            </a:pPr>
            <a:r>
              <a:rPr lang="en-US" i="1" dirty="0">
                <a:solidFill>
                  <a:srgbClr val="DA3427"/>
                </a:solidFill>
              </a:rPr>
              <a:t>Volunteer Examiner </a:t>
            </a:r>
            <a:r>
              <a:rPr lang="en-US" dirty="0"/>
              <a:t>(VE): An individual amateur radio operator that actually gives the exam (reports to a VEC) … General class or higher (however, Technicians can assist)</a:t>
            </a:r>
          </a:p>
          <a:p>
            <a:r>
              <a:rPr lang="en-US" dirty="0"/>
              <a:t>Exams are referred to by </a:t>
            </a:r>
            <a:r>
              <a:rPr lang="en-US" i="1" dirty="0">
                <a:solidFill>
                  <a:srgbClr val="DA3427"/>
                </a:solidFill>
              </a:rPr>
              <a:t>elements</a:t>
            </a:r>
            <a:r>
              <a:rPr lang="en-US" dirty="0"/>
              <a:t> …</a:t>
            </a:r>
          </a:p>
          <a:p>
            <a:pPr lvl="1"/>
            <a:r>
              <a:rPr lang="en-US" dirty="0"/>
              <a:t>Element 2 … Technician (35 questions, 26 required to pass)</a:t>
            </a:r>
          </a:p>
          <a:p>
            <a:pPr lvl="1"/>
            <a:r>
              <a:rPr lang="en-US" dirty="0"/>
              <a:t>Element 3 … General (35 questions, 26 required to pass)</a:t>
            </a:r>
          </a:p>
          <a:p>
            <a:pPr lvl="1"/>
            <a:r>
              <a:rPr lang="en-US" dirty="0"/>
              <a:t>Element 4 … Extra (50 questions, 37 required to pass)</a:t>
            </a:r>
          </a:p>
          <a:p>
            <a:r>
              <a:rPr lang="en-US" dirty="0"/>
              <a:t>Test forms are filed with the FCC by the VEC administering the exam</a:t>
            </a:r>
          </a:p>
          <a:p>
            <a:r>
              <a:rPr lang="en-US" dirty="0"/>
              <a:t>Once your information shows up in the FCC ULS database, you are fully authorized to operate</a:t>
            </a:r>
          </a:p>
        </p:txBody>
      </p:sp>
    </p:spTree>
    <p:extLst>
      <p:ext uri="{BB962C8B-B14F-4D97-AF65-F5344CB8AC3E}">
        <p14:creationId xmlns:p14="http://schemas.microsoft.com/office/powerpoint/2010/main" val="521975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E63F8-7A68-DCC8-6C87-5B045C6491D2}"/>
              </a:ext>
            </a:extLst>
          </p:cNvPr>
          <p:cNvSpPr>
            <a:spLocks noGrp="1"/>
          </p:cNvSpPr>
          <p:nvPr>
            <p:ph type="title"/>
          </p:nvPr>
        </p:nvSpPr>
        <p:spPr/>
        <p:txBody>
          <a:bodyPr/>
          <a:lstStyle/>
          <a:p>
            <a:r>
              <a:rPr lang="en-US" dirty="0"/>
              <a:t>Term of License and Renewal</a:t>
            </a:r>
          </a:p>
        </p:txBody>
      </p:sp>
      <p:sp>
        <p:nvSpPr>
          <p:cNvPr id="3" name="Content Placeholder 2">
            <a:extLst>
              <a:ext uri="{FF2B5EF4-FFF2-40B4-BE49-F238E27FC236}">
                <a16:creationId xmlns:a16="http://schemas.microsoft.com/office/drawing/2014/main" id="{B415F4FA-1B95-95CD-5E98-6DAE1AFD67F9}"/>
              </a:ext>
            </a:extLst>
          </p:cNvPr>
          <p:cNvSpPr>
            <a:spLocks noGrp="1"/>
          </p:cNvSpPr>
          <p:nvPr>
            <p:ph idx="1"/>
          </p:nvPr>
        </p:nvSpPr>
        <p:spPr>
          <a:xfrm>
            <a:off x="838200" y="1825625"/>
            <a:ext cx="10515600" cy="4667250"/>
          </a:xfrm>
        </p:spPr>
        <p:txBody>
          <a:bodyPr>
            <a:normAutofit fontScale="92500" lnSpcReduction="10000"/>
          </a:bodyPr>
          <a:lstStyle/>
          <a:p>
            <a:r>
              <a:rPr lang="en-US" dirty="0"/>
              <a:t>Amateur licenses are good for a </a:t>
            </a:r>
            <a:r>
              <a:rPr lang="en-US" i="1" dirty="0">
                <a:solidFill>
                  <a:srgbClr val="DA3427"/>
                </a:solidFill>
              </a:rPr>
              <a:t>10-year term</a:t>
            </a:r>
            <a:r>
              <a:rPr lang="en-US" dirty="0"/>
              <a:t>, renewable without reexamination</a:t>
            </a:r>
          </a:p>
          <a:p>
            <a:r>
              <a:rPr lang="en-US" dirty="0"/>
              <a:t>If your license expires, you are supposed to stop transmitting because your license is no longer valid</a:t>
            </a:r>
          </a:p>
          <a:p>
            <a:r>
              <a:rPr lang="en-US" dirty="0"/>
              <a:t>You have a </a:t>
            </a:r>
            <a:r>
              <a:rPr lang="en-US" i="1" dirty="0">
                <a:solidFill>
                  <a:srgbClr val="DA3427"/>
                </a:solidFill>
              </a:rPr>
              <a:t>two-year grace period </a:t>
            </a:r>
            <a:r>
              <a:rPr lang="en-US" dirty="0"/>
              <a:t>to apply for a new license</a:t>
            </a:r>
          </a:p>
          <a:p>
            <a:endParaRPr lang="en-US" dirty="0"/>
          </a:p>
          <a:p>
            <a:r>
              <a:rPr lang="en-US" dirty="0"/>
              <a:t>To find an exam location …</a:t>
            </a:r>
          </a:p>
          <a:p>
            <a:pPr lvl="1"/>
            <a:r>
              <a:rPr lang="en-US" dirty="0">
                <a:hlinkClick r:id="rId2"/>
              </a:rPr>
              <a:t>https://www.arrl.org/find-an-amateur-radio-license-exam-session</a:t>
            </a:r>
            <a:endParaRPr lang="en-US" dirty="0"/>
          </a:p>
          <a:p>
            <a:r>
              <a:rPr lang="en-US" dirty="0"/>
              <a:t>Bring to the exam …</a:t>
            </a:r>
          </a:p>
          <a:p>
            <a:pPr lvl="1"/>
            <a:r>
              <a:rPr lang="en-US" dirty="0"/>
              <a:t>Two forms of ID (one a photo ID)</a:t>
            </a:r>
          </a:p>
          <a:p>
            <a:pPr lvl="1"/>
            <a:r>
              <a:rPr lang="en-US" dirty="0"/>
              <a:t>FCC Registration Number (FRN) …</a:t>
            </a:r>
          </a:p>
          <a:p>
            <a:pPr lvl="2"/>
            <a:r>
              <a:rPr lang="en-US" dirty="0">
                <a:hlinkClick r:id="rId3"/>
              </a:rPr>
              <a:t>https://apps2.fcc.gov/fccUserReg/pages/createAccount.htm</a:t>
            </a:r>
            <a:endParaRPr lang="en-US" dirty="0"/>
          </a:p>
          <a:p>
            <a:pPr lvl="2"/>
            <a:endParaRPr lang="en-US" dirty="0"/>
          </a:p>
          <a:p>
            <a:endParaRPr lang="en-US" dirty="0"/>
          </a:p>
          <a:p>
            <a:endParaRPr lang="en-US" dirty="0"/>
          </a:p>
        </p:txBody>
      </p:sp>
    </p:spTree>
    <p:extLst>
      <p:ext uri="{BB962C8B-B14F-4D97-AF65-F5344CB8AC3E}">
        <p14:creationId xmlns:p14="http://schemas.microsoft.com/office/powerpoint/2010/main" val="1523977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6E965-E2A4-964D-4AF6-AE7AF76926FE}"/>
              </a:ext>
            </a:extLst>
          </p:cNvPr>
          <p:cNvSpPr>
            <a:spLocks noGrp="1"/>
          </p:cNvSpPr>
          <p:nvPr>
            <p:ph type="title"/>
          </p:nvPr>
        </p:nvSpPr>
        <p:spPr/>
        <p:txBody>
          <a:bodyPr/>
          <a:lstStyle/>
          <a:p>
            <a:r>
              <a:rPr lang="en-US" dirty="0"/>
              <a:t>After Examination!</a:t>
            </a:r>
          </a:p>
        </p:txBody>
      </p:sp>
      <p:pic>
        <p:nvPicPr>
          <p:cNvPr id="4" name="Picture 3">
            <a:extLst>
              <a:ext uri="{FF2B5EF4-FFF2-40B4-BE49-F238E27FC236}">
                <a16:creationId xmlns:a16="http://schemas.microsoft.com/office/drawing/2014/main" id="{CF3C4822-DB61-B2F8-AF67-4FADAE8BAAAF}"/>
              </a:ext>
            </a:extLst>
          </p:cNvPr>
          <p:cNvPicPr>
            <a:picLocks noChangeAspect="1"/>
          </p:cNvPicPr>
          <p:nvPr/>
        </p:nvPicPr>
        <p:blipFill>
          <a:blip r:embed="rId2"/>
          <a:stretch>
            <a:fillRect/>
          </a:stretch>
        </p:blipFill>
        <p:spPr>
          <a:xfrm>
            <a:off x="1198934" y="1793686"/>
            <a:ext cx="8747171" cy="3958848"/>
          </a:xfrm>
          <a:prstGeom prst="rect">
            <a:avLst/>
          </a:prstGeom>
        </p:spPr>
      </p:pic>
    </p:spTree>
    <p:extLst>
      <p:ext uri="{BB962C8B-B14F-4D97-AF65-F5344CB8AC3E}">
        <p14:creationId xmlns:p14="http://schemas.microsoft.com/office/powerpoint/2010/main" val="3603528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98A01-C4A9-9923-575D-8790212D246A}"/>
              </a:ext>
            </a:extLst>
          </p:cNvPr>
          <p:cNvSpPr>
            <a:spLocks noGrp="1"/>
          </p:cNvSpPr>
          <p:nvPr>
            <p:ph type="title"/>
          </p:nvPr>
        </p:nvSpPr>
        <p:spPr/>
        <p:txBody>
          <a:bodyPr/>
          <a:lstStyle/>
          <a:p>
            <a:r>
              <a:rPr lang="en-US" dirty="0"/>
              <a:t>Your Responsibilities</a:t>
            </a:r>
          </a:p>
        </p:txBody>
      </p:sp>
      <p:sp>
        <p:nvSpPr>
          <p:cNvPr id="3" name="Content Placeholder 2">
            <a:extLst>
              <a:ext uri="{FF2B5EF4-FFF2-40B4-BE49-F238E27FC236}">
                <a16:creationId xmlns:a16="http://schemas.microsoft.com/office/drawing/2014/main" id="{2BEFFA5F-44F5-7353-902A-2CE573DBEC3D}"/>
              </a:ext>
            </a:extLst>
          </p:cNvPr>
          <p:cNvSpPr>
            <a:spLocks noGrp="1"/>
          </p:cNvSpPr>
          <p:nvPr>
            <p:ph idx="1"/>
          </p:nvPr>
        </p:nvSpPr>
        <p:spPr/>
        <p:txBody>
          <a:bodyPr/>
          <a:lstStyle/>
          <a:p>
            <a:r>
              <a:rPr lang="en-US" dirty="0"/>
              <a:t>The FCC requires you to provide and maintain a valid current mailing and email address in their database at all times</a:t>
            </a:r>
          </a:p>
          <a:p>
            <a:pPr lvl="1"/>
            <a:r>
              <a:rPr lang="en-US" dirty="0"/>
              <a:t>Your license can be suspended or revoked and removed from the database</a:t>
            </a:r>
          </a:p>
          <a:p>
            <a:r>
              <a:rPr lang="en-US" dirty="0"/>
              <a:t>You are obligated to make your station available for inspection upon request by an FCC representative </a:t>
            </a:r>
          </a:p>
          <a:p>
            <a:pPr lvl="1"/>
            <a:r>
              <a:rPr lang="en-US" dirty="0"/>
              <a:t>Keep your original license available for inspection</a:t>
            </a:r>
          </a:p>
          <a:p>
            <a:endParaRPr lang="en-US" dirty="0"/>
          </a:p>
        </p:txBody>
      </p:sp>
    </p:spTree>
    <p:extLst>
      <p:ext uri="{BB962C8B-B14F-4D97-AF65-F5344CB8AC3E}">
        <p14:creationId xmlns:p14="http://schemas.microsoft.com/office/powerpoint/2010/main" val="298724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1221</TotalTime>
  <Words>2768</Words>
  <Application>Microsoft Office PowerPoint</Application>
  <PresentationFormat>Widescreen</PresentationFormat>
  <Paragraphs>294</Paragraphs>
  <Slides>53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53</vt:i4>
      </vt:variant>
    </vt:vector>
  </HeadingPairs>
  <TitlesOfParts>
    <vt:vector size="58" baseType="lpstr">
      <vt:lpstr>Arial</vt:lpstr>
      <vt:lpstr>Calibri</vt:lpstr>
      <vt:lpstr>Calibri Light</vt:lpstr>
      <vt:lpstr>Franklin Gothic Heavy</vt:lpstr>
      <vt:lpstr>Office Theme</vt:lpstr>
      <vt:lpstr>PowerPoint Presentation</vt:lpstr>
      <vt:lpstr>Amateur Radio Technician Exam Prep Course</vt:lpstr>
      <vt:lpstr>Licensing Terms</vt:lpstr>
      <vt:lpstr>Types and Classes of Licenses</vt:lpstr>
      <vt:lpstr>PowerPoint Presentation</vt:lpstr>
      <vt:lpstr>Examinations</vt:lpstr>
      <vt:lpstr>Term of License and Renewal</vt:lpstr>
      <vt:lpstr>After Examination!</vt:lpstr>
      <vt:lpstr>Your Responsibilities</vt:lpstr>
      <vt:lpstr>Bands and Privileges</vt:lpstr>
      <vt:lpstr>Technician Privileges</vt:lpstr>
      <vt:lpstr>Technician Privileges (cont.)</vt:lpstr>
      <vt:lpstr>Emission Privileges</vt:lpstr>
      <vt:lpstr>Power Limits</vt:lpstr>
      <vt:lpstr>Primary and Secondary Allocations</vt:lpstr>
      <vt:lpstr>Repeater Coordination (includes Auxiliary Stations)</vt:lpstr>
      <vt:lpstr>PRACTICE QUESTIONS</vt:lpstr>
      <vt:lpstr>Which agency regulates and enforces the rules for the Amateur Radio Service in the United States?</vt:lpstr>
      <vt:lpstr>Which of the following is part of the Basis and Purpose of the Amateur Radio Service?</vt:lpstr>
      <vt:lpstr>How do you receive official notification of your new license and call sign after passing the exam?</vt:lpstr>
      <vt:lpstr>For which classes of amateur radio licenses does the FCC currently issue new licenses?</vt:lpstr>
      <vt:lpstr>On which of the following HF frequencies can automatically controlled amateur propagation beacons be found?</vt:lpstr>
      <vt:lpstr>Which of the following is a requirement for the issuance of a club station license grant?</vt:lpstr>
      <vt:lpstr>What proves that the FCC has issued an operator/primary license grant?</vt:lpstr>
      <vt:lpstr>How soon after passing the examination for your first amateur radio license may you transmit on the amateur radio bands?</vt:lpstr>
      <vt:lpstr>What is the normal term for an FCC-issued amateur radio license?</vt:lpstr>
      <vt:lpstr>What is the grace period for renewal if an amateur license expires?</vt:lpstr>
      <vt:lpstr>If your license has expired and is still within the allowable grace period, may you continue to transmit on the amateur radio bands?</vt:lpstr>
      <vt:lpstr>What may happen if the FCC is unable to reach you by email?</vt:lpstr>
      <vt:lpstr>How long before the expiration date may an amateur radio license renewal be requested?</vt:lpstr>
      <vt:lpstr>Which of the following frequency ranges are available for phone operation by Technician licensees?</vt:lpstr>
      <vt:lpstr>Which of the following statements is true about using your amateur radio license when operating aboard a vessel or craft in international waters?</vt:lpstr>
      <vt:lpstr>Which frequency is in the 6-meter amateur band?</vt:lpstr>
      <vt:lpstr>Which amateur band includes 146.52 MHz?</vt:lpstr>
      <vt:lpstr>On which HF bands does a Technician class operator have phone privileges?</vt:lpstr>
      <vt:lpstr>Which of the following bands include frequencies where Technicians are authorized to use digital modes such as FT8?</vt:lpstr>
      <vt:lpstr>Which of the following VHF/UHF band segments are limited to CW only?</vt:lpstr>
      <vt:lpstr>What is the maximum peak envelope power output for Technician class operators in their HF band segments?</vt:lpstr>
      <vt:lpstr>Except for some specific restrictions, what is the maximum peak envelope power output for Technician class operators using frequencies above 30 MHz?</vt:lpstr>
      <vt:lpstr>How are US amateurs restricted in segments of bands where the Amateur Radio Service is secondary?</vt:lpstr>
      <vt:lpstr>Who recommends transmit/receive channels for repeater and auxiliary stations?</vt:lpstr>
      <vt:lpstr>Who selects a Frequency Coordinator?</vt:lpstr>
      <vt:lpstr>International Rules</vt:lpstr>
      <vt:lpstr>International Operating</vt:lpstr>
      <vt:lpstr>Call Signs</vt:lpstr>
      <vt:lpstr>PowerPoint Presentation</vt:lpstr>
      <vt:lpstr>PRACTICE QUESTIONS</vt:lpstr>
      <vt:lpstr>What types of international communications are FCC-licensed amateur radio stations permitted to make?</vt:lpstr>
      <vt:lpstr>With which countries are FCC-licensed amateur radio stations prohibited from exchanging communications?</vt:lpstr>
      <vt:lpstr>Who may select a desired call sign under the vanity call sign rules?</vt:lpstr>
      <vt:lpstr>Why should you not set your transmit frequency to be exactly at the edge of an amateur band or sub-band?</vt:lpstr>
      <vt:lpstr>Which of the following is a valid Group D call sign format for Technician class?</vt:lpstr>
      <vt:lpstr>END OF MODULE 7</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Freedman, Max N4ML</cp:lastModifiedBy>
  <cp:revision>35</cp:revision>
  <dcterms:created xsi:type="dcterms:W3CDTF">2022-05-19T11:58:59Z</dcterms:created>
  <dcterms:modified xsi:type="dcterms:W3CDTF">2026-07-29T13:00:22Z</dcterms:modified>
</cp:coreProperties>
</file>